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  <p:sldMasterId id="2147483678" r:id="rId2"/>
  </p:sldMasterIdLst>
  <p:notesMasterIdLst>
    <p:notesMasterId r:id="rId16"/>
  </p:notesMasterIdLst>
  <p:sldIdLst>
    <p:sldId id="256" r:id="rId3"/>
    <p:sldId id="319" r:id="rId4"/>
    <p:sldId id="283" r:id="rId5"/>
    <p:sldId id="318" r:id="rId6"/>
    <p:sldId id="312" r:id="rId7"/>
    <p:sldId id="311" r:id="rId8"/>
    <p:sldId id="310" r:id="rId9"/>
    <p:sldId id="309" r:id="rId10"/>
    <p:sldId id="307" r:id="rId11"/>
    <p:sldId id="316" r:id="rId12"/>
    <p:sldId id="315" r:id="rId13"/>
    <p:sldId id="317" r:id="rId14"/>
    <p:sldId id="314" r:id="rId15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17"/>
      <p:bold r:id="rId18"/>
      <p:italic r:id="rId19"/>
      <p:boldItalic r:id="rId20"/>
    </p:embeddedFont>
    <p:embeddedFont>
      <p:font typeface="Proxima Nova" panose="020B0604020202020204" charset="0"/>
      <p:regular r:id="rId21"/>
      <p:bold r:id="rId22"/>
      <p:italic r:id="rId23"/>
      <p:boldItalic r:id="rId24"/>
    </p:embeddedFont>
    <p:embeddedFont>
      <p:font typeface="Proxima Nova Semibold" panose="020B0604020202020204" charset="0"/>
      <p:regular r:id="rId25"/>
      <p:bold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7D95B3-8EDB-4289-A0E6-FD1B4F512432}">
  <a:tblStyle styleId="{907D95B3-8EDB-4289-A0E6-FD1B4F51243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 snapToGrid="0">
      <p:cViewPr varScale="1">
        <p:scale>
          <a:sx n="90" d="100"/>
          <a:sy n="90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8" name="Google Shape;4778;g87664a2081_0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9" name="Google Shape;4779;g87664a2081_0_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1167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8" name="Google Shape;4778;g87664a2081_0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9" name="Google Shape;4779;g87664a2081_0_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8" name="Google Shape;4778;g87664a2081_0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9" name="Google Shape;4779;g87664a2081_0_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5765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8" name="Google Shape;4778;g87664a2081_0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9" name="Google Shape;4779;g87664a2081_0_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4221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8" name="Google Shape;4778;g87664a2081_0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9" name="Google Shape;4779;g87664a2081_0_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4108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8" name="Google Shape;4778;g87664a2081_0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9" name="Google Shape;4779;g87664a2081_0_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4832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8" name="Google Shape;4778;g87664a2081_0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9" name="Google Shape;4779;g87664a2081_0_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6116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5400000">
            <a:off x="-1515884" y="-1719378"/>
            <a:ext cx="3679200" cy="3679200"/>
          </a:xfrm>
          <a:prstGeom prst="blockArc">
            <a:avLst>
              <a:gd name="adj1" fmla="val 15904124"/>
              <a:gd name="adj2" fmla="val 722519"/>
              <a:gd name="adj3" fmla="val 7278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10800000">
            <a:off x="708000" y="399750"/>
            <a:ext cx="7728000" cy="4344000"/>
          </a:xfrm>
          <a:prstGeom prst="round1Rect">
            <a:avLst>
              <a:gd name="adj" fmla="val 16667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rot="-2175913">
            <a:off x="6501213" y="3908853"/>
            <a:ext cx="1705595" cy="1705595"/>
          </a:xfrm>
          <a:prstGeom prst="blockArc">
            <a:avLst>
              <a:gd name="adj1" fmla="val 13003178"/>
              <a:gd name="adj2" fmla="val 2121832"/>
              <a:gd name="adj3" fmla="val 25028"/>
            </a:avLst>
          </a:prstGeom>
          <a:solidFill>
            <a:srgbClr val="BDC1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/>
          <p:nvPr/>
        </p:nvSpPr>
        <p:spPr>
          <a:xfrm>
            <a:off x="1355650" y="744575"/>
            <a:ext cx="6261600" cy="23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rgbClr val="27316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Google Shape;13;p2"/>
          <p:cNvSpPr txBox="1"/>
          <p:nvPr/>
        </p:nvSpPr>
        <p:spPr>
          <a:xfrm>
            <a:off x="1355650" y="3396875"/>
            <a:ext cx="4048500" cy="5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7316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Google Shape;14;p2"/>
          <p:cNvSpPr txBox="1"/>
          <p:nvPr/>
        </p:nvSpPr>
        <p:spPr>
          <a:xfrm>
            <a:off x="1080000" y="2834125"/>
            <a:ext cx="68400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7316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1441200" y="1455663"/>
            <a:ext cx="6261600" cy="13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2649875" y="3207913"/>
            <a:ext cx="3823800" cy="6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9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  <p:sp>
        <p:nvSpPr>
          <p:cNvPr id="62" name="Google Shape;62;p9"/>
          <p:cNvSpPr/>
          <p:nvPr/>
        </p:nvSpPr>
        <p:spPr>
          <a:xfrm rot="-900094">
            <a:off x="3798381" y="4368678"/>
            <a:ext cx="1783690" cy="1783980"/>
          </a:xfrm>
          <a:prstGeom prst="blockArc">
            <a:avLst>
              <a:gd name="adj1" fmla="val 12085351"/>
              <a:gd name="adj2" fmla="val 16819483"/>
              <a:gd name="adj3" fmla="val 1755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9"/>
          <p:cNvSpPr/>
          <p:nvPr/>
        </p:nvSpPr>
        <p:spPr>
          <a:xfrm>
            <a:off x="4572000" y="-73925"/>
            <a:ext cx="4572000" cy="5308800"/>
          </a:xfrm>
          <a:prstGeom prst="rect">
            <a:avLst/>
          </a:prstGeom>
          <a:solidFill>
            <a:srgbClr val="75C4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9"/>
          <p:cNvSpPr txBox="1"/>
          <p:nvPr/>
        </p:nvSpPr>
        <p:spPr>
          <a:xfrm>
            <a:off x="5298300" y="2567075"/>
            <a:ext cx="31194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27316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Google Shape;65;p9"/>
          <p:cNvSpPr txBox="1"/>
          <p:nvPr/>
        </p:nvSpPr>
        <p:spPr>
          <a:xfrm>
            <a:off x="5298300" y="4049375"/>
            <a:ext cx="31194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7316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" name="Google Shape;66;p9"/>
          <p:cNvSpPr txBox="1"/>
          <p:nvPr/>
        </p:nvSpPr>
        <p:spPr>
          <a:xfrm>
            <a:off x="5208725" y="4049375"/>
            <a:ext cx="31194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9"/>
          <p:cNvSpPr txBox="1"/>
          <p:nvPr/>
        </p:nvSpPr>
        <p:spPr>
          <a:xfrm>
            <a:off x="5387850" y="3299075"/>
            <a:ext cx="3119400" cy="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" name="Google Shape;68;p9"/>
          <p:cNvSpPr txBox="1">
            <a:spLocks noGrp="1"/>
          </p:cNvSpPr>
          <p:nvPr>
            <p:ph type="subTitle" idx="1"/>
          </p:nvPr>
        </p:nvSpPr>
        <p:spPr>
          <a:xfrm>
            <a:off x="5021275" y="810000"/>
            <a:ext cx="3549600" cy="385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title"/>
          </p:nvPr>
        </p:nvSpPr>
        <p:spPr>
          <a:xfrm>
            <a:off x="602400" y="862850"/>
            <a:ext cx="3549600" cy="318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933325" y="4230575"/>
            <a:ext cx="53772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CUSTOM_4_1_1_3">
    <p:bg>
      <p:bgPr>
        <a:noFill/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2"/>
          <p:cNvSpPr/>
          <p:nvPr/>
        </p:nvSpPr>
        <p:spPr>
          <a:xfrm rot="-5400000">
            <a:off x="7965010" y="-1097203"/>
            <a:ext cx="2387700" cy="2387700"/>
          </a:xfrm>
          <a:prstGeom prst="blockArc">
            <a:avLst>
              <a:gd name="adj1" fmla="val 10820796"/>
              <a:gd name="adj2" fmla="val 16556050"/>
              <a:gd name="adj3" fmla="val 10848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2"/>
          <p:cNvSpPr/>
          <p:nvPr/>
        </p:nvSpPr>
        <p:spPr>
          <a:xfrm>
            <a:off x="-154350" y="236675"/>
            <a:ext cx="9452700" cy="661500"/>
          </a:xfrm>
          <a:prstGeom prst="rect">
            <a:avLst/>
          </a:prstGeom>
          <a:solidFill>
            <a:srgbClr val="75C4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2"/>
          <p:cNvSpPr txBox="1"/>
          <p:nvPr/>
        </p:nvSpPr>
        <p:spPr>
          <a:xfrm>
            <a:off x="1094125" y="389075"/>
            <a:ext cx="6825900" cy="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" name="Google Shape;187;p22"/>
          <p:cNvSpPr/>
          <p:nvPr/>
        </p:nvSpPr>
        <p:spPr>
          <a:xfrm rot="-900003">
            <a:off x="-1468002" y="4320800"/>
            <a:ext cx="2387761" cy="2387761"/>
          </a:xfrm>
          <a:prstGeom prst="blockArc">
            <a:avLst>
              <a:gd name="adj1" fmla="val 17506725"/>
              <a:gd name="adj2" fmla="val 21555750"/>
              <a:gd name="adj3" fmla="val 9524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2"/>
          <p:cNvSpPr txBox="1">
            <a:spLocks noGrp="1"/>
          </p:cNvSpPr>
          <p:nvPr>
            <p:ph type="title"/>
          </p:nvPr>
        </p:nvSpPr>
        <p:spPr>
          <a:xfrm>
            <a:off x="1094125" y="281075"/>
            <a:ext cx="773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2"/>
          <p:cNvSpPr txBox="1">
            <a:spLocks noGrp="1"/>
          </p:cNvSpPr>
          <p:nvPr>
            <p:ph type="body" idx="1"/>
          </p:nvPr>
        </p:nvSpPr>
        <p:spPr>
          <a:xfrm>
            <a:off x="702900" y="1152475"/>
            <a:ext cx="5339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○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■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○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■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○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Montserrat"/>
              <a:buChar char="■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3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○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■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○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■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○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Montserrat"/>
              <a:buChar char="■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6" r:id="rId3"/>
    <p:sldLayoutId id="2147483658" r:id="rId4"/>
    <p:sldLayoutId id="2147483668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0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221" name="Google Shape;221;p30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ownsburgnhs.weebly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2"/>
          <p:cNvSpPr txBox="1">
            <a:spLocks noGrp="1"/>
          </p:cNvSpPr>
          <p:nvPr>
            <p:ph type="subTitle" idx="1"/>
          </p:nvPr>
        </p:nvSpPr>
        <p:spPr>
          <a:xfrm>
            <a:off x="1789844" y="2231296"/>
            <a:ext cx="1707921" cy="6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Submit Hours Here</a:t>
            </a:r>
            <a:endParaRPr dirty="0"/>
          </a:p>
        </p:txBody>
      </p:sp>
      <p:sp>
        <p:nvSpPr>
          <p:cNvPr id="228" name="Google Shape;228;p32"/>
          <p:cNvSpPr txBox="1">
            <a:spLocks noGrp="1"/>
          </p:cNvSpPr>
          <p:nvPr>
            <p:ph type="title"/>
          </p:nvPr>
        </p:nvSpPr>
        <p:spPr>
          <a:xfrm>
            <a:off x="1441199" y="808488"/>
            <a:ext cx="6261600" cy="13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WELCOME TO NHS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EA826E-AB4C-4F00-A396-F512EB5E4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8468" y="2912204"/>
            <a:ext cx="1590675" cy="1524000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pic>
        <p:nvPicPr>
          <p:cNvPr id="1026" name="Picture 2" descr="Remind: School Communication - Apps on Google Play">
            <a:extLst>
              <a:ext uri="{FF2B5EF4-FFF2-40B4-BE49-F238E27FC236}">
                <a16:creationId xmlns:a16="http://schemas.microsoft.com/office/drawing/2014/main" id="{E2DAA280-CFB2-4F2B-85C0-E128B1A89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531" y="2910530"/>
            <a:ext cx="1524001" cy="1524001"/>
          </a:xfrm>
          <a:prstGeom prst="rect">
            <a:avLst/>
          </a:prstGeom>
          <a:noFill/>
          <a:ln w="762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227;p32">
            <a:extLst>
              <a:ext uri="{FF2B5EF4-FFF2-40B4-BE49-F238E27FC236}">
                <a16:creationId xmlns:a16="http://schemas.microsoft.com/office/drawing/2014/main" id="{692CC4E8-EB9D-456D-979A-B8B63E8F8085}"/>
              </a:ext>
            </a:extLst>
          </p:cNvPr>
          <p:cNvSpPr txBox="1">
            <a:spLocks/>
          </p:cNvSpPr>
          <p:nvPr/>
        </p:nvSpPr>
        <p:spPr>
          <a:xfrm>
            <a:off x="5646235" y="2231296"/>
            <a:ext cx="1707921" cy="6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20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20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20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20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20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20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20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20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20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dirty="0"/>
              <a:t>@bhsnhs23</a:t>
            </a:r>
          </a:p>
        </p:txBody>
      </p:sp>
      <p:sp>
        <p:nvSpPr>
          <p:cNvPr id="9" name="Google Shape;227;p32">
            <a:extLst>
              <a:ext uri="{FF2B5EF4-FFF2-40B4-BE49-F238E27FC236}">
                <a16:creationId xmlns:a16="http://schemas.microsoft.com/office/drawing/2014/main" id="{95B9B412-188B-4078-BF41-BD54958C7FA7}"/>
              </a:ext>
            </a:extLst>
          </p:cNvPr>
          <p:cNvSpPr txBox="1">
            <a:spLocks/>
          </p:cNvSpPr>
          <p:nvPr/>
        </p:nvSpPr>
        <p:spPr>
          <a:xfrm>
            <a:off x="3673375" y="2910530"/>
            <a:ext cx="1797249" cy="152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20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20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20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20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20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20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20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20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20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dirty="0"/>
              <a:t>Please sign in at the table closest to the door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" name="Google Shape;4782;p59"/>
          <p:cNvSpPr txBox="1">
            <a:spLocks noGrp="1"/>
          </p:cNvSpPr>
          <p:nvPr>
            <p:ph type="title"/>
          </p:nvPr>
        </p:nvSpPr>
        <p:spPr>
          <a:xfrm>
            <a:off x="-170122" y="281075"/>
            <a:ext cx="949487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FUNDRAISING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A8DD2A-D291-4A9B-BF6B-E0FD8B11ECC8}"/>
              </a:ext>
            </a:extLst>
          </p:cNvPr>
          <p:cNvSpPr txBox="1"/>
          <p:nvPr/>
        </p:nvSpPr>
        <p:spPr>
          <a:xfrm>
            <a:off x="548647" y="2451629"/>
            <a:ext cx="2103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Montserrat" panose="00000500000000000000" pitchFamily="2" charset="0"/>
              </a:rPr>
              <a:t>Cate Harrison</a:t>
            </a:r>
          </a:p>
          <a:p>
            <a:pPr algn="ctr"/>
            <a:r>
              <a:rPr lang="en-US" sz="1600" b="1" dirty="0">
                <a:solidFill>
                  <a:schemeClr val="accent1"/>
                </a:solidFill>
                <a:latin typeface="Montserrat" panose="00000500000000000000" pitchFamily="2" charset="0"/>
              </a:rPr>
              <a:t>Committee Chair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28399E-9FC6-4AF5-BEB5-3E00325BAFA2}"/>
              </a:ext>
            </a:extLst>
          </p:cNvPr>
          <p:cNvSpPr txBox="1"/>
          <p:nvPr/>
        </p:nvSpPr>
        <p:spPr>
          <a:xfrm>
            <a:off x="473805" y="4353298"/>
            <a:ext cx="240431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Montserrat" panose="00000500000000000000" pitchFamily="2" charset="0"/>
              </a:rPr>
              <a:t>Cecilia Opoku Committee Chair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821B19-1CFF-4084-9B9F-11E2362D0761}"/>
              </a:ext>
            </a:extLst>
          </p:cNvPr>
          <p:cNvSpPr txBox="1"/>
          <p:nvPr/>
        </p:nvSpPr>
        <p:spPr>
          <a:xfrm>
            <a:off x="2596673" y="1349410"/>
            <a:ext cx="3972373" cy="32932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Montserrat" panose="00000500000000000000" pitchFamily="2" charset="0"/>
              </a:rPr>
              <a:t> Mum fundraiser began this week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600" b="1" dirty="0">
                <a:solidFill>
                  <a:schemeClr val="accent3"/>
                </a:solidFill>
                <a:latin typeface="Montserrat" panose="00000500000000000000" pitchFamily="2" charset="0"/>
                <a:sym typeface="Wingdings" panose="05000000000000000000" pitchFamily="2" charset="2"/>
              </a:rPr>
              <a:t>$10 </a:t>
            </a:r>
            <a:r>
              <a:rPr lang="en-US" sz="1600" b="1" dirty="0">
                <a:solidFill>
                  <a:schemeClr val="accent1"/>
                </a:solidFill>
                <a:latin typeface="Montserrat" panose="00000500000000000000" pitchFamily="2" charset="0"/>
                <a:sym typeface="Wingdings" panose="05000000000000000000" pitchFamily="2" charset="2"/>
              </a:rPr>
              <a:t>per mum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600" b="1" dirty="0">
                <a:solidFill>
                  <a:schemeClr val="accent4"/>
                </a:solidFill>
                <a:latin typeface="Montserrat" panose="00000500000000000000" pitchFamily="2" charset="0"/>
                <a:sym typeface="Wingdings" panose="05000000000000000000" pitchFamily="2" charset="2"/>
              </a:rPr>
              <a:t>1</a:t>
            </a:r>
            <a:r>
              <a:rPr lang="en-US" sz="1600" b="1" dirty="0">
                <a:solidFill>
                  <a:schemeClr val="accent1"/>
                </a:solidFill>
                <a:latin typeface="Montserrat" panose="00000500000000000000" pitchFamily="2" charset="0"/>
                <a:sym typeface="Wingdings" panose="05000000000000000000" pitchFamily="2" charset="2"/>
              </a:rPr>
              <a:t> in-club point per mum sold</a:t>
            </a:r>
          </a:p>
          <a:p>
            <a:pPr algn="ctr"/>
            <a:endParaRPr lang="en-US" sz="1600" b="1" dirty="0">
              <a:solidFill>
                <a:schemeClr val="accent1"/>
              </a:solidFill>
              <a:latin typeface="Montserrat" panose="00000500000000000000" pitchFamily="2" charset="0"/>
              <a:sym typeface="Wingdings" panose="05000000000000000000" pitchFamily="2" charset="2"/>
            </a:endParaRPr>
          </a:p>
          <a:p>
            <a:pPr algn="ctr"/>
            <a:r>
              <a:rPr lang="en-US" sz="1600" b="1" dirty="0">
                <a:solidFill>
                  <a:schemeClr val="accent1"/>
                </a:solidFill>
                <a:latin typeface="Montserrat" panose="00000500000000000000" pitchFamily="2" charset="0"/>
                <a:sym typeface="Wingdings" panose="05000000000000000000" pitchFamily="2" charset="2"/>
              </a:rPr>
              <a:t> Mum distribution will take place on </a:t>
            </a:r>
            <a:r>
              <a:rPr lang="en-US" sz="1600" b="1" dirty="0">
                <a:solidFill>
                  <a:schemeClr val="accent3"/>
                </a:solidFill>
                <a:latin typeface="Montserrat" panose="00000500000000000000" pitchFamily="2" charset="0"/>
                <a:sym typeface="Wingdings" panose="05000000000000000000" pitchFamily="2" charset="2"/>
              </a:rPr>
              <a:t>09/16. </a:t>
            </a:r>
            <a:r>
              <a:rPr lang="en-US" sz="1600" b="1" dirty="0">
                <a:solidFill>
                  <a:schemeClr val="accent1"/>
                </a:solidFill>
                <a:latin typeface="Montserrat" panose="00000500000000000000" pitchFamily="2" charset="0"/>
                <a:sym typeface="Wingdings" panose="05000000000000000000" pitchFamily="2" charset="2"/>
              </a:rPr>
              <a:t>Volunteers will earn one in-club point per hour of volunteering</a:t>
            </a:r>
          </a:p>
          <a:p>
            <a:pPr algn="ctr"/>
            <a:endParaRPr lang="en-US" sz="1600" b="1" dirty="0">
              <a:solidFill>
                <a:schemeClr val="accent1"/>
              </a:solidFill>
              <a:latin typeface="Montserrat" panose="00000500000000000000" pitchFamily="2" charset="0"/>
              <a:sym typeface="Wingdings" panose="05000000000000000000" pitchFamily="2" charset="2"/>
            </a:endParaRPr>
          </a:p>
          <a:p>
            <a:pPr algn="ctr"/>
            <a:r>
              <a:rPr lang="en-US" sz="1600" b="1" dirty="0">
                <a:solidFill>
                  <a:schemeClr val="accent1"/>
                </a:solidFill>
                <a:latin typeface="Montserrat" panose="00000500000000000000" pitchFamily="2" charset="0"/>
                <a:sym typeface="Wingdings" panose="05000000000000000000" pitchFamily="2" charset="2"/>
              </a:rPr>
              <a:t>Order sheets have been sent out on </a:t>
            </a:r>
            <a:r>
              <a:rPr lang="en-US" sz="1600" b="1" dirty="0">
                <a:solidFill>
                  <a:schemeClr val="accent3"/>
                </a:solidFill>
                <a:latin typeface="Montserrat" panose="00000500000000000000" pitchFamily="2" charset="0"/>
                <a:sym typeface="Wingdings" panose="05000000000000000000" pitchFamily="2" charset="2"/>
              </a:rPr>
              <a:t>Remind.</a:t>
            </a:r>
            <a:r>
              <a:rPr lang="en-US" sz="1600" b="1" dirty="0">
                <a:solidFill>
                  <a:schemeClr val="accent1"/>
                </a:solidFill>
                <a:latin typeface="Montserrat" panose="00000500000000000000" pitchFamily="2" charset="0"/>
                <a:sym typeface="Wingdings" panose="05000000000000000000" pitchFamily="2" charset="2"/>
              </a:rPr>
              <a:t> Extra copies are in Mrs. Walter’s room (SA301)</a:t>
            </a:r>
            <a:endParaRPr lang="en-US" sz="1600" b="1" dirty="0">
              <a:solidFill>
                <a:schemeClr val="accent1"/>
              </a:solidFill>
              <a:latin typeface="Montserrat" panose="00000500000000000000" pitchFamily="2" charset="0"/>
            </a:endParaRPr>
          </a:p>
          <a:p>
            <a:pPr algn="ctr"/>
            <a:endParaRPr lang="en-US" sz="1600" b="1" dirty="0">
              <a:solidFill>
                <a:schemeClr val="accent1"/>
              </a:solidFill>
              <a:latin typeface="Montserrat" panose="000005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D36E1B-78FD-4B0B-A1C4-6678533E2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8512" y="2956051"/>
            <a:ext cx="2278983" cy="190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977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" name="Google Shape;4782;p59"/>
          <p:cNvSpPr txBox="1">
            <a:spLocks noGrp="1"/>
          </p:cNvSpPr>
          <p:nvPr>
            <p:ph type="title"/>
          </p:nvPr>
        </p:nvSpPr>
        <p:spPr>
          <a:xfrm>
            <a:off x="-170122" y="281075"/>
            <a:ext cx="949487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SOCIAL AND SPIRIT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A8DD2A-D291-4A9B-BF6B-E0FD8B11ECC8}"/>
              </a:ext>
            </a:extLst>
          </p:cNvPr>
          <p:cNvSpPr txBox="1"/>
          <p:nvPr/>
        </p:nvSpPr>
        <p:spPr>
          <a:xfrm>
            <a:off x="6987655" y="2379322"/>
            <a:ext cx="2103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Montserrat" panose="00000500000000000000" pitchFamily="2" charset="0"/>
              </a:rPr>
              <a:t>Grace Bay</a:t>
            </a:r>
          </a:p>
          <a:p>
            <a:pPr algn="ctr"/>
            <a:r>
              <a:rPr lang="en-US" sz="1600" b="1" dirty="0">
                <a:solidFill>
                  <a:schemeClr val="accent1"/>
                </a:solidFill>
                <a:latin typeface="Montserrat" panose="00000500000000000000" pitchFamily="2" charset="0"/>
              </a:rPr>
              <a:t>Committee Chair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28399E-9FC6-4AF5-BEB5-3E00325BAFA2}"/>
              </a:ext>
            </a:extLst>
          </p:cNvPr>
          <p:cNvSpPr txBox="1"/>
          <p:nvPr/>
        </p:nvSpPr>
        <p:spPr>
          <a:xfrm>
            <a:off x="6837031" y="4381733"/>
            <a:ext cx="240431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Montserrat" panose="00000500000000000000" pitchFamily="2" charset="0"/>
              </a:rPr>
              <a:t>Avery Terry</a:t>
            </a:r>
          </a:p>
          <a:p>
            <a:pPr algn="ctr"/>
            <a:r>
              <a:rPr lang="en-US" sz="1600" b="1" dirty="0">
                <a:solidFill>
                  <a:schemeClr val="accent1"/>
                </a:solidFill>
                <a:latin typeface="Montserrat" panose="00000500000000000000" pitchFamily="2" charset="0"/>
              </a:rPr>
              <a:t>Committee Chair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E0447C-9FAC-4C32-80D6-F65EFA58E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565" y="1011493"/>
            <a:ext cx="2103063" cy="395501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D8AD23-8C7D-4964-9261-B7DBF74142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0691" y="879562"/>
            <a:ext cx="1021997" cy="109814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3821B19-1CFF-4084-9B9F-11E2362D0761}"/>
              </a:ext>
            </a:extLst>
          </p:cNvPr>
          <p:cNvSpPr txBox="1"/>
          <p:nvPr/>
        </p:nvSpPr>
        <p:spPr>
          <a:xfrm>
            <a:off x="-5404" y="2017288"/>
            <a:ext cx="4452969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Montserrat" panose="00000500000000000000" pitchFamily="2" charset="0"/>
              </a:rPr>
              <a:t>Follow us on Instagram </a:t>
            </a:r>
            <a:r>
              <a:rPr lang="en-US" sz="1600" b="1" dirty="0">
                <a:solidFill>
                  <a:schemeClr val="accent3"/>
                </a:solidFill>
                <a:latin typeface="Montserrat" panose="00000500000000000000" pitchFamily="2" charset="0"/>
              </a:rPr>
              <a:t>@bburgnhs </a:t>
            </a:r>
            <a:r>
              <a:rPr lang="en-US" sz="1600" b="1" dirty="0">
                <a:solidFill>
                  <a:schemeClr val="accent1"/>
                </a:solidFill>
                <a:latin typeface="Montserrat" panose="00000500000000000000" pitchFamily="2" charset="0"/>
              </a:rPr>
              <a:t>for important updates and reminders</a:t>
            </a:r>
          </a:p>
          <a:p>
            <a:pPr algn="ctr"/>
            <a:endParaRPr lang="en-US" sz="1600" b="1" dirty="0">
              <a:solidFill>
                <a:schemeClr val="accent1"/>
              </a:solidFill>
              <a:latin typeface="Montserrat" panose="00000500000000000000" pitchFamily="2" charset="0"/>
            </a:endParaRPr>
          </a:p>
          <a:p>
            <a:pPr algn="ctr"/>
            <a:r>
              <a:rPr lang="en-US" sz="1600" b="1" dirty="0">
                <a:solidFill>
                  <a:schemeClr val="accent1"/>
                </a:solidFill>
                <a:latin typeface="Montserrat" panose="00000500000000000000" pitchFamily="2" charset="0"/>
              </a:rPr>
              <a:t>Make sure to take pictures while volunteering to have a chance to be featured and earn in-club points</a:t>
            </a:r>
          </a:p>
          <a:p>
            <a:pPr algn="ctr"/>
            <a:endParaRPr lang="en-US" sz="1600" b="1" dirty="0">
              <a:solidFill>
                <a:schemeClr val="accent1"/>
              </a:solidFill>
              <a:latin typeface="Montserrat" panose="00000500000000000000" pitchFamily="2" charset="0"/>
            </a:endParaRPr>
          </a:p>
          <a:p>
            <a:pPr algn="ctr"/>
            <a:r>
              <a:rPr lang="en-US" sz="1600" b="1" dirty="0">
                <a:solidFill>
                  <a:schemeClr val="accent1"/>
                </a:solidFill>
                <a:latin typeface="Montserrat" panose="00000500000000000000" pitchFamily="2" charset="0"/>
              </a:rPr>
              <a:t>Either </a:t>
            </a:r>
            <a:r>
              <a:rPr lang="en-US" sz="1600" b="1" dirty="0">
                <a:solidFill>
                  <a:schemeClr val="accent3"/>
                </a:solidFill>
                <a:latin typeface="Montserrat" panose="00000500000000000000" pitchFamily="2" charset="0"/>
              </a:rPr>
              <a:t>DM</a:t>
            </a:r>
            <a:r>
              <a:rPr lang="en-US" sz="1600" b="1" dirty="0">
                <a:solidFill>
                  <a:schemeClr val="accent1"/>
                </a:solidFill>
                <a:latin typeface="Montserrat" panose="00000500000000000000" pitchFamily="2" charset="0"/>
              </a:rPr>
              <a:t> photos to the NHS Instagram or text them to </a:t>
            </a:r>
            <a:r>
              <a:rPr lang="en-US" sz="1600" b="1" dirty="0">
                <a:solidFill>
                  <a:schemeClr val="accent3"/>
                </a:solidFill>
                <a:latin typeface="Montserrat" panose="00000500000000000000" pitchFamily="2" charset="0"/>
              </a:rPr>
              <a:t>317-695-8942</a:t>
            </a:r>
          </a:p>
          <a:p>
            <a:pPr algn="ctr"/>
            <a:endParaRPr lang="en-US" sz="1600" b="1" dirty="0">
              <a:solidFill>
                <a:schemeClr val="accent1"/>
              </a:solidFill>
              <a:latin typeface="Montserrat" panose="00000500000000000000" pitchFamily="2" charset="0"/>
            </a:endParaRPr>
          </a:p>
          <a:p>
            <a:pPr algn="ctr"/>
            <a:r>
              <a:rPr lang="en-US" sz="1600" b="1" dirty="0">
                <a:solidFill>
                  <a:schemeClr val="accent1"/>
                </a:solidFill>
                <a:latin typeface="Montserrat" panose="00000500000000000000" pitchFamily="2" charset="0"/>
              </a:rPr>
              <a:t>Note: event photos are completely optional</a:t>
            </a:r>
          </a:p>
        </p:txBody>
      </p:sp>
    </p:spTree>
    <p:extLst>
      <p:ext uri="{BB962C8B-B14F-4D97-AF65-F5344CB8AC3E}">
        <p14:creationId xmlns:p14="http://schemas.microsoft.com/office/powerpoint/2010/main" val="4193298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" name="Google Shape;4782;p59"/>
          <p:cNvSpPr txBox="1">
            <a:spLocks noGrp="1"/>
          </p:cNvSpPr>
          <p:nvPr>
            <p:ph type="title"/>
          </p:nvPr>
        </p:nvSpPr>
        <p:spPr>
          <a:xfrm>
            <a:off x="-170122" y="281075"/>
            <a:ext cx="949487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COMMUNITY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A8DD2A-D291-4A9B-BF6B-E0FD8B11ECC8}"/>
              </a:ext>
            </a:extLst>
          </p:cNvPr>
          <p:cNvSpPr txBox="1"/>
          <p:nvPr/>
        </p:nvSpPr>
        <p:spPr>
          <a:xfrm>
            <a:off x="548647" y="2451629"/>
            <a:ext cx="2103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Montserrat" panose="00000500000000000000" pitchFamily="2" charset="0"/>
              </a:rPr>
              <a:t>Hannah Bailey</a:t>
            </a:r>
          </a:p>
          <a:p>
            <a:pPr algn="ctr"/>
            <a:r>
              <a:rPr lang="en-US" sz="1600" b="1" dirty="0">
                <a:solidFill>
                  <a:schemeClr val="accent1"/>
                </a:solidFill>
                <a:latin typeface="Montserrat" panose="00000500000000000000" pitchFamily="2" charset="0"/>
              </a:rPr>
              <a:t>Committee Chair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28399E-9FC6-4AF5-BEB5-3E00325BAFA2}"/>
              </a:ext>
            </a:extLst>
          </p:cNvPr>
          <p:cNvSpPr txBox="1"/>
          <p:nvPr/>
        </p:nvSpPr>
        <p:spPr>
          <a:xfrm>
            <a:off x="473805" y="4353298"/>
            <a:ext cx="240431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Montserrat" panose="00000500000000000000" pitchFamily="2" charset="0"/>
              </a:rPr>
              <a:t>Snit </a:t>
            </a:r>
            <a:r>
              <a:rPr lang="en-US" sz="1600" b="1" dirty="0" err="1">
                <a:solidFill>
                  <a:schemeClr val="accent1"/>
                </a:solidFill>
                <a:latin typeface="Montserrat" panose="00000500000000000000" pitchFamily="2" charset="0"/>
              </a:rPr>
              <a:t>Welde</a:t>
            </a:r>
            <a:r>
              <a:rPr lang="en-US" sz="1600" b="1" dirty="0">
                <a:solidFill>
                  <a:schemeClr val="accent1"/>
                </a:solidFill>
                <a:latin typeface="Montserrat" panose="00000500000000000000" pitchFamily="2" charset="0"/>
              </a:rPr>
              <a:t> Committee Chair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821B19-1CFF-4084-9B9F-11E2362D0761}"/>
              </a:ext>
            </a:extLst>
          </p:cNvPr>
          <p:cNvSpPr txBox="1"/>
          <p:nvPr/>
        </p:nvSpPr>
        <p:spPr>
          <a:xfrm>
            <a:off x="2585813" y="1381308"/>
            <a:ext cx="3972373" cy="30777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Montserrat" panose="00000500000000000000" pitchFamily="2" charset="0"/>
              </a:rPr>
              <a:t> There will be two main community service projects this year</a:t>
            </a:r>
          </a:p>
          <a:p>
            <a:pPr algn="ctr"/>
            <a:endParaRPr lang="en-US" sz="1600" b="1" dirty="0">
              <a:solidFill>
                <a:schemeClr val="accent1"/>
              </a:solidFill>
              <a:latin typeface="Montserrat" panose="00000500000000000000" pitchFamily="2" charset="0"/>
            </a:endParaRPr>
          </a:p>
          <a:p>
            <a:pPr algn="ctr"/>
            <a:r>
              <a:rPr lang="en-US" sz="1600" b="1" dirty="0">
                <a:solidFill>
                  <a:schemeClr val="accent1"/>
                </a:solidFill>
                <a:latin typeface="Montserrat" panose="00000500000000000000" pitchFamily="2" charset="0"/>
              </a:rPr>
              <a:t>Food drive in November</a:t>
            </a:r>
          </a:p>
          <a:p>
            <a:pPr algn="ctr"/>
            <a:endParaRPr lang="en-US" sz="1600" b="1" dirty="0">
              <a:solidFill>
                <a:schemeClr val="accent1"/>
              </a:solidFill>
              <a:latin typeface="Montserrat" panose="00000500000000000000" pitchFamily="2" charset="0"/>
            </a:endParaRPr>
          </a:p>
          <a:p>
            <a:pPr algn="ctr"/>
            <a:r>
              <a:rPr lang="en-US" sz="1600" b="1" dirty="0">
                <a:solidFill>
                  <a:schemeClr val="accent1"/>
                </a:solidFill>
                <a:latin typeface="Montserrat" panose="00000500000000000000" pitchFamily="2" charset="0"/>
              </a:rPr>
              <a:t>Service project in Spring (TBD)</a:t>
            </a:r>
          </a:p>
          <a:p>
            <a:pPr marL="342900" indent="-342900" algn="ctr">
              <a:buAutoNum type="arabicParenR"/>
            </a:pPr>
            <a:endParaRPr lang="en-US" sz="1600" b="1" dirty="0">
              <a:solidFill>
                <a:schemeClr val="accent1"/>
              </a:solidFill>
              <a:latin typeface="Montserrat" panose="00000500000000000000" pitchFamily="2" charset="0"/>
            </a:endParaRPr>
          </a:p>
          <a:p>
            <a:pPr algn="ctr"/>
            <a:r>
              <a:rPr lang="en-US" sz="1600" b="1" dirty="0">
                <a:solidFill>
                  <a:schemeClr val="accent1"/>
                </a:solidFill>
                <a:latin typeface="Montserrat" panose="00000500000000000000" pitchFamily="2" charset="0"/>
              </a:rPr>
              <a:t>Contact community team if you have any service projects or organizations that you’d like us to be a part of by emailing </a:t>
            </a:r>
            <a:r>
              <a:rPr lang="en-US" sz="1600" b="1" i="0" dirty="0">
                <a:solidFill>
                  <a:schemeClr val="accent3"/>
                </a:solidFill>
                <a:effectLst/>
                <a:latin typeface="Montserrat" panose="00000500000000000000" pitchFamily="2" charset="0"/>
              </a:rPr>
              <a:t>hannahbailey189@gmail.com</a:t>
            </a:r>
            <a:endParaRPr lang="en-US" sz="1600" b="1" dirty="0">
              <a:solidFill>
                <a:schemeClr val="accent3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2ACEDF-736D-4640-B4AE-A3055B58E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3742" y="2231763"/>
            <a:ext cx="2145708" cy="1609281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81115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" name="Google Shape;4782;p59"/>
          <p:cNvSpPr txBox="1">
            <a:spLocks noGrp="1"/>
          </p:cNvSpPr>
          <p:nvPr>
            <p:ph type="title"/>
          </p:nvPr>
        </p:nvSpPr>
        <p:spPr>
          <a:xfrm>
            <a:off x="-170122" y="281075"/>
            <a:ext cx="949487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TEACHER APPRECIATION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A8DD2A-D291-4A9B-BF6B-E0FD8B11ECC8}"/>
              </a:ext>
            </a:extLst>
          </p:cNvPr>
          <p:cNvSpPr txBox="1"/>
          <p:nvPr/>
        </p:nvSpPr>
        <p:spPr>
          <a:xfrm>
            <a:off x="6918514" y="2132994"/>
            <a:ext cx="2103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Montserrat" panose="00000500000000000000" pitchFamily="2" charset="0"/>
              </a:rPr>
              <a:t>Allie Riggs</a:t>
            </a:r>
          </a:p>
          <a:p>
            <a:pPr algn="ctr"/>
            <a:r>
              <a:rPr lang="en-US" sz="1600" b="1" dirty="0">
                <a:solidFill>
                  <a:schemeClr val="accent1"/>
                </a:solidFill>
                <a:latin typeface="Montserrat" panose="00000500000000000000" pitchFamily="2" charset="0"/>
              </a:rPr>
              <a:t>Committee Chair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28399E-9FC6-4AF5-BEB5-3E00325BAFA2}"/>
              </a:ext>
            </a:extLst>
          </p:cNvPr>
          <p:cNvSpPr txBox="1"/>
          <p:nvPr/>
        </p:nvSpPr>
        <p:spPr>
          <a:xfrm>
            <a:off x="5026872" y="3185663"/>
            <a:ext cx="240431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Montserrat" panose="00000500000000000000" pitchFamily="2" charset="0"/>
              </a:rPr>
              <a:t>Ashlyn Stout</a:t>
            </a:r>
          </a:p>
          <a:p>
            <a:pPr algn="ctr"/>
            <a:r>
              <a:rPr lang="en-US" sz="1600" b="1" dirty="0">
                <a:solidFill>
                  <a:schemeClr val="accent1"/>
                </a:solidFill>
                <a:latin typeface="Montserrat" panose="00000500000000000000" pitchFamily="2" charset="0"/>
              </a:rPr>
              <a:t>Committee Chair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821B19-1CFF-4084-9B9F-11E2362D0761}"/>
              </a:ext>
            </a:extLst>
          </p:cNvPr>
          <p:cNvSpPr txBox="1"/>
          <p:nvPr/>
        </p:nvSpPr>
        <p:spPr>
          <a:xfrm>
            <a:off x="0" y="1131325"/>
            <a:ext cx="5564114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Montserrat" panose="00000500000000000000" pitchFamily="2" charset="0"/>
              </a:rPr>
              <a:t>First event will be a </a:t>
            </a:r>
            <a:r>
              <a:rPr lang="en-US" sz="1600" b="1" dirty="0">
                <a:solidFill>
                  <a:schemeClr val="accent3"/>
                </a:solidFill>
                <a:latin typeface="Montserrat" panose="00000500000000000000" pitchFamily="2" charset="0"/>
              </a:rPr>
              <a:t>soda can drive</a:t>
            </a:r>
            <a:r>
              <a:rPr lang="en-US" sz="1600" b="1" dirty="0">
                <a:solidFill>
                  <a:schemeClr val="accent1"/>
                </a:solidFill>
                <a:latin typeface="Montserrat" panose="00000500000000000000" pitchFamily="2" charset="0"/>
              </a:rPr>
              <a:t> to place in teacher’s lounges</a:t>
            </a:r>
          </a:p>
          <a:p>
            <a:pPr algn="ctr"/>
            <a:endParaRPr lang="en-US" sz="1600" b="1" dirty="0">
              <a:solidFill>
                <a:schemeClr val="accent1"/>
              </a:solidFill>
              <a:latin typeface="Montserrat" panose="00000500000000000000" pitchFamily="2" charset="0"/>
            </a:endParaRPr>
          </a:p>
          <a:p>
            <a:pPr algn="ctr"/>
            <a:r>
              <a:rPr lang="en-US" sz="1600" b="1" dirty="0">
                <a:solidFill>
                  <a:schemeClr val="accent1"/>
                </a:solidFill>
                <a:latin typeface="Montserrat" panose="00000500000000000000" pitchFamily="2" charset="0"/>
              </a:rPr>
              <a:t>Earn in-club points by donating soda cans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600" b="1" dirty="0">
                <a:solidFill>
                  <a:schemeClr val="accent1"/>
                </a:solidFill>
                <a:latin typeface="Montserrat" panose="00000500000000000000" pitchFamily="2" charset="0"/>
                <a:sym typeface="Wingdings" panose="05000000000000000000" pitchFamily="2" charset="2"/>
              </a:rPr>
              <a:t>6 pack = 1 point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600" b="1" dirty="0">
                <a:solidFill>
                  <a:schemeClr val="accent1"/>
                </a:solidFill>
                <a:latin typeface="Montserrat" panose="00000500000000000000" pitchFamily="2" charset="0"/>
                <a:sym typeface="Wingdings" panose="05000000000000000000" pitchFamily="2" charset="2"/>
              </a:rPr>
              <a:t>12 pack = 2 points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600" b="1" dirty="0">
                <a:solidFill>
                  <a:schemeClr val="accent1"/>
                </a:solidFill>
                <a:latin typeface="Montserrat" panose="00000500000000000000" pitchFamily="2" charset="0"/>
                <a:sym typeface="Wingdings" panose="05000000000000000000" pitchFamily="2" charset="2"/>
              </a:rPr>
              <a:t>max of 2 points per member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en-US" sz="1600" b="1" dirty="0">
              <a:solidFill>
                <a:schemeClr val="accent1"/>
              </a:solidFill>
              <a:latin typeface="Montserrat" panose="00000500000000000000" pitchFamily="2" charset="0"/>
              <a:sym typeface="Wingdings" panose="05000000000000000000" pitchFamily="2" charset="2"/>
            </a:endParaRPr>
          </a:p>
          <a:p>
            <a:pPr algn="ctr"/>
            <a:r>
              <a:rPr lang="en-US" sz="1600" b="1" dirty="0">
                <a:solidFill>
                  <a:schemeClr val="accent1"/>
                </a:solidFill>
                <a:latin typeface="Montserrat" panose="00000500000000000000" pitchFamily="2" charset="0"/>
                <a:sym typeface="Wingdings" panose="05000000000000000000" pitchFamily="2" charset="2"/>
              </a:rPr>
              <a:t>Leave </a:t>
            </a:r>
            <a:r>
              <a:rPr lang="en-US" sz="1600" b="1" dirty="0">
                <a:solidFill>
                  <a:schemeClr val="accent3"/>
                </a:solidFill>
                <a:latin typeface="Montserrat" panose="00000500000000000000" pitchFamily="2" charset="0"/>
                <a:sym typeface="Wingdings" panose="05000000000000000000" pitchFamily="2" charset="2"/>
              </a:rPr>
              <a:t>first and last name</a:t>
            </a:r>
            <a:r>
              <a:rPr lang="en-US" sz="1600" b="1" dirty="0">
                <a:solidFill>
                  <a:schemeClr val="accent1"/>
                </a:solidFill>
                <a:latin typeface="Montserrat" panose="00000500000000000000" pitchFamily="2" charset="0"/>
                <a:sym typeface="Wingdings" panose="05000000000000000000" pitchFamily="2" charset="2"/>
              </a:rPr>
              <a:t> somewhere on pack of soda so you can earn your in-club points</a:t>
            </a:r>
          </a:p>
          <a:p>
            <a:pPr algn="ctr"/>
            <a:endParaRPr lang="en-US" sz="1600" b="1" dirty="0">
              <a:solidFill>
                <a:schemeClr val="accent1"/>
              </a:solidFill>
              <a:latin typeface="Montserrat" panose="00000500000000000000" pitchFamily="2" charset="0"/>
              <a:sym typeface="Wingdings" panose="05000000000000000000" pitchFamily="2" charset="2"/>
            </a:endParaRPr>
          </a:p>
          <a:p>
            <a:pPr algn="ctr"/>
            <a:r>
              <a:rPr lang="en-US" sz="1600" b="1" dirty="0">
                <a:solidFill>
                  <a:schemeClr val="accent1"/>
                </a:solidFill>
                <a:latin typeface="Montserrat" panose="00000500000000000000" pitchFamily="2" charset="0"/>
                <a:sym typeface="Wingdings" panose="05000000000000000000" pitchFamily="2" charset="2"/>
              </a:rPr>
              <a:t>Turn in cans to </a:t>
            </a:r>
            <a:r>
              <a:rPr lang="en-US" sz="1600" b="1" dirty="0" err="1">
                <a:solidFill>
                  <a:schemeClr val="accent1"/>
                </a:solidFill>
                <a:latin typeface="Montserrat" panose="00000500000000000000" pitchFamily="2" charset="0"/>
                <a:sym typeface="Wingdings" panose="05000000000000000000" pitchFamily="2" charset="2"/>
              </a:rPr>
              <a:t>Mrs.Walter’s</a:t>
            </a:r>
            <a:r>
              <a:rPr lang="en-US" sz="1600" b="1" dirty="0">
                <a:solidFill>
                  <a:schemeClr val="accent1"/>
                </a:solidFill>
                <a:latin typeface="Montserrat" panose="00000500000000000000" pitchFamily="2" charset="0"/>
                <a:sym typeface="Wingdings" panose="05000000000000000000" pitchFamily="2" charset="2"/>
              </a:rPr>
              <a:t> room (SA301) by </a:t>
            </a:r>
            <a:r>
              <a:rPr lang="en-US" sz="1600" b="1" dirty="0">
                <a:solidFill>
                  <a:schemeClr val="accent3"/>
                </a:solidFill>
                <a:latin typeface="Montserrat" panose="00000500000000000000" pitchFamily="2" charset="0"/>
                <a:sym typeface="Wingdings" panose="05000000000000000000" pitchFamily="2" charset="2"/>
              </a:rPr>
              <a:t>9/30</a:t>
            </a:r>
          </a:p>
          <a:p>
            <a:pPr algn="ctr"/>
            <a:endParaRPr lang="en-US" sz="1600" b="1" dirty="0">
              <a:solidFill>
                <a:schemeClr val="accent1"/>
              </a:solidFill>
              <a:latin typeface="Montserrat" panose="00000500000000000000" pitchFamily="2" charset="0"/>
              <a:sym typeface="Wingdings" panose="05000000000000000000" pitchFamily="2" charset="2"/>
            </a:endParaRPr>
          </a:p>
          <a:p>
            <a:pPr algn="ctr"/>
            <a:r>
              <a:rPr lang="en-US" sz="1600" b="1" dirty="0">
                <a:solidFill>
                  <a:schemeClr val="accent1"/>
                </a:solidFill>
                <a:latin typeface="Montserrat" panose="00000500000000000000" pitchFamily="2" charset="0"/>
                <a:sym typeface="Wingdings" panose="05000000000000000000" pitchFamily="2" charset="2"/>
              </a:rPr>
              <a:t>Use the </a:t>
            </a:r>
            <a:r>
              <a:rPr lang="en-US" sz="1600" b="1" dirty="0">
                <a:solidFill>
                  <a:schemeClr val="accent3"/>
                </a:solidFill>
                <a:latin typeface="Montserrat" panose="00000500000000000000" pitchFamily="2" charset="0"/>
                <a:sym typeface="Wingdings" panose="05000000000000000000" pitchFamily="2" charset="2"/>
              </a:rPr>
              <a:t>sign up genius</a:t>
            </a:r>
            <a:r>
              <a:rPr lang="en-US" sz="1600" b="1" dirty="0">
                <a:solidFill>
                  <a:schemeClr val="accent1"/>
                </a:solidFill>
                <a:latin typeface="Montserrat" panose="00000500000000000000" pitchFamily="2" charset="0"/>
                <a:sym typeface="Wingdings" panose="05000000000000000000" pitchFamily="2" charset="2"/>
              </a:rPr>
              <a:t> in the NHS remind to sign up to donate cans or to decorate the teacher’s lounge</a:t>
            </a:r>
          </a:p>
          <a:p>
            <a:pPr algn="ctr"/>
            <a:endParaRPr lang="en-US" sz="1600" b="1" dirty="0">
              <a:solidFill>
                <a:schemeClr val="accent1"/>
              </a:solidFill>
              <a:latin typeface="Montserrat" panose="00000500000000000000" pitchFamily="2" charset="0"/>
              <a:sym typeface="Wingdings" panose="05000000000000000000" pitchFamily="2" charset="2"/>
            </a:endParaRPr>
          </a:p>
          <a:p>
            <a:pPr algn="ctr"/>
            <a:endParaRPr lang="en-US" sz="1600" b="1" dirty="0">
              <a:solidFill>
                <a:schemeClr val="accent1"/>
              </a:solidFill>
              <a:latin typeface="Montserrat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342CE6-6034-4639-A836-52484A077AEA}"/>
              </a:ext>
            </a:extLst>
          </p:cNvPr>
          <p:cNvSpPr txBox="1"/>
          <p:nvPr/>
        </p:nvSpPr>
        <p:spPr>
          <a:xfrm>
            <a:off x="6739689" y="4378368"/>
            <a:ext cx="240431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Montserrat" panose="00000500000000000000" pitchFamily="2" charset="0"/>
              </a:rPr>
              <a:t>Sydney </a:t>
            </a:r>
            <a:r>
              <a:rPr lang="en-US" sz="1600" b="1" dirty="0" err="1">
                <a:solidFill>
                  <a:schemeClr val="accent1"/>
                </a:solidFill>
                <a:latin typeface="Montserrat" panose="00000500000000000000" pitchFamily="2" charset="0"/>
              </a:rPr>
              <a:t>Parpart</a:t>
            </a:r>
            <a:endParaRPr lang="en-US" sz="1600" b="1" dirty="0">
              <a:solidFill>
                <a:schemeClr val="accent1"/>
              </a:solidFill>
              <a:latin typeface="Montserrat" panose="00000500000000000000" pitchFamily="2" charset="0"/>
            </a:endParaRPr>
          </a:p>
          <a:p>
            <a:pPr algn="ctr"/>
            <a:r>
              <a:rPr lang="en-US" sz="1600" b="1" dirty="0">
                <a:solidFill>
                  <a:schemeClr val="accent1"/>
                </a:solidFill>
                <a:latin typeface="Montserrat" panose="00000500000000000000" pitchFamily="2" charset="0"/>
              </a:rPr>
              <a:t>Committee Chair</a:t>
            </a:r>
          </a:p>
        </p:txBody>
      </p:sp>
    </p:spTree>
    <p:extLst>
      <p:ext uri="{BB962C8B-B14F-4D97-AF65-F5344CB8AC3E}">
        <p14:creationId xmlns:p14="http://schemas.microsoft.com/office/powerpoint/2010/main" val="177708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" name="Google Shape;4782;p59"/>
          <p:cNvSpPr txBox="1">
            <a:spLocks noGrp="1"/>
          </p:cNvSpPr>
          <p:nvPr>
            <p:ph type="title"/>
          </p:nvPr>
        </p:nvSpPr>
        <p:spPr>
          <a:xfrm>
            <a:off x="-170122" y="281075"/>
            <a:ext cx="949487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WELCOME TO NHS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A8DD2A-D291-4A9B-BF6B-E0FD8B11ECC8}"/>
              </a:ext>
            </a:extLst>
          </p:cNvPr>
          <p:cNvSpPr txBox="1"/>
          <p:nvPr/>
        </p:nvSpPr>
        <p:spPr>
          <a:xfrm>
            <a:off x="6987655" y="2379322"/>
            <a:ext cx="2103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Montserrat" panose="00000500000000000000" pitchFamily="2" charset="0"/>
              </a:rPr>
              <a:t>Anna Conklin</a:t>
            </a:r>
          </a:p>
          <a:p>
            <a:pPr algn="ctr"/>
            <a:r>
              <a:rPr lang="en-US" sz="1600" b="1" dirty="0">
                <a:solidFill>
                  <a:schemeClr val="accent1"/>
                </a:solidFill>
                <a:latin typeface="Montserrat" panose="00000500000000000000" pitchFamily="2" charset="0"/>
              </a:rPr>
              <a:t>President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28399E-9FC6-4AF5-BEB5-3E00325BAFA2}"/>
              </a:ext>
            </a:extLst>
          </p:cNvPr>
          <p:cNvSpPr txBox="1"/>
          <p:nvPr/>
        </p:nvSpPr>
        <p:spPr>
          <a:xfrm>
            <a:off x="6837031" y="4381733"/>
            <a:ext cx="240431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Montserrat" panose="00000500000000000000" pitchFamily="2" charset="0"/>
              </a:rPr>
              <a:t>Natalie Beebe</a:t>
            </a:r>
          </a:p>
          <a:p>
            <a:pPr algn="ctr"/>
            <a:r>
              <a:rPr lang="en-US" sz="1600" b="1" dirty="0">
                <a:solidFill>
                  <a:schemeClr val="accent1"/>
                </a:solidFill>
                <a:latin typeface="Montserrat" panose="00000500000000000000" pitchFamily="2" charset="0"/>
              </a:rPr>
              <a:t>Vice President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821B19-1CFF-4084-9B9F-11E2362D0761}"/>
              </a:ext>
            </a:extLst>
          </p:cNvPr>
          <p:cNvSpPr txBox="1"/>
          <p:nvPr/>
        </p:nvSpPr>
        <p:spPr>
          <a:xfrm>
            <a:off x="-5404" y="2017288"/>
            <a:ext cx="4452969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Montserrat" panose="00000500000000000000" pitchFamily="2" charset="0"/>
              </a:rPr>
              <a:t>Make sure to join the NHS remind </a:t>
            </a:r>
            <a:r>
              <a:rPr lang="en-US" sz="1600" b="1" dirty="0">
                <a:solidFill>
                  <a:schemeClr val="accent3"/>
                </a:solidFill>
                <a:latin typeface="Montserrat" panose="00000500000000000000" pitchFamily="2" charset="0"/>
              </a:rPr>
              <a:t>@bhsnhs23</a:t>
            </a:r>
          </a:p>
          <a:p>
            <a:pPr algn="ctr"/>
            <a:endParaRPr lang="en-US" sz="1600" b="1" dirty="0">
              <a:solidFill>
                <a:schemeClr val="accent1"/>
              </a:solidFill>
              <a:latin typeface="Montserrat" panose="00000500000000000000" pitchFamily="2" charset="0"/>
            </a:endParaRPr>
          </a:p>
          <a:p>
            <a:pPr algn="ctr"/>
            <a:r>
              <a:rPr lang="en-US" sz="1600" b="1" dirty="0">
                <a:solidFill>
                  <a:schemeClr val="accent1"/>
                </a:solidFill>
                <a:latin typeface="Montserrat" panose="00000500000000000000" pitchFamily="2" charset="0"/>
              </a:rPr>
              <a:t>Visit our website </a:t>
            </a:r>
            <a:r>
              <a:rPr lang="en-US" sz="1600" b="1" dirty="0">
                <a:solidFill>
                  <a:schemeClr val="accent3"/>
                </a:solidFill>
                <a:latin typeface="Montserrat" panose="000005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www.brownsburgnhs.weebly.com</a:t>
            </a:r>
            <a:r>
              <a:rPr lang="en-US" sz="1600" b="1" dirty="0">
                <a:solidFill>
                  <a:schemeClr val="accent3"/>
                </a:solidFill>
                <a:latin typeface="Montserrat" panose="00000500000000000000" pitchFamily="2" charset="0"/>
              </a:rPr>
              <a:t> </a:t>
            </a:r>
            <a:r>
              <a:rPr lang="en-US" sz="1600" b="1" dirty="0">
                <a:solidFill>
                  <a:schemeClr val="accent1"/>
                </a:solidFill>
                <a:latin typeface="Montserrat" panose="00000500000000000000" pitchFamily="2" charset="0"/>
              </a:rPr>
              <a:t>for contact information, hour submission, meeting PowerPoints, and more</a:t>
            </a:r>
          </a:p>
          <a:p>
            <a:pPr algn="ctr"/>
            <a:endParaRPr lang="en-US" sz="1600" b="1" dirty="0">
              <a:solidFill>
                <a:schemeClr val="accent1"/>
              </a:solidFill>
              <a:latin typeface="Montserrat" panose="00000500000000000000" pitchFamily="2" charset="0"/>
            </a:endParaRPr>
          </a:p>
          <a:p>
            <a:pPr algn="ctr"/>
            <a:r>
              <a:rPr lang="en-US" sz="1600" b="1" dirty="0">
                <a:solidFill>
                  <a:schemeClr val="accent1"/>
                </a:solidFill>
                <a:latin typeface="Montserrat" panose="00000500000000000000" pitchFamily="2" charset="0"/>
              </a:rPr>
              <a:t>Feel free to pick up an </a:t>
            </a:r>
            <a:r>
              <a:rPr lang="en-US" sz="1600" b="1" dirty="0">
                <a:solidFill>
                  <a:schemeClr val="accent3"/>
                </a:solidFill>
                <a:latin typeface="Montserrat" panose="00000500000000000000" pitchFamily="2" charset="0"/>
              </a:rPr>
              <a:t>optional hour tracker </a:t>
            </a:r>
            <a:r>
              <a:rPr lang="en-US" sz="1600" b="1" dirty="0">
                <a:solidFill>
                  <a:schemeClr val="accent1"/>
                </a:solidFill>
                <a:latin typeface="Montserrat" panose="00000500000000000000" pitchFamily="2" charset="0"/>
              </a:rPr>
              <a:t>from the table closest to the door (THIS DOES NOT TAKE THE PLACE OF AN HOUR LOG)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65BB07-89E2-40BB-8E14-70B26039FE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18" t="8198" r="3408" b="10755"/>
          <a:stretch/>
        </p:blipFill>
        <p:spPr>
          <a:xfrm>
            <a:off x="4515454" y="2146244"/>
            <a:ext cx="2404311" cy="2716181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F4BBCCB-5C53-43D0-BD6D-AE6360CBFC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075" y="1053528"/>
            <a:ext cx="3992123" cy="718961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6" name="Picture 2" descr="Remind: School Communication - Apps on Google Play">
            <a:extLst>
              <a:ext uri="{FF2B5EF4-FFF2-40B4-BE49-F238E27FC236}">
                <a16:creationId xmlns:a16="http://schemas.microsoft.com/office/drawing/2014/main" id="{8977DD0C-55C0-4619-B61A-5C2E3D1CC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883" y="1041243"/>
            <a:ext cx="778797" cy="778797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840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" name="Google Shape;4782;p59"/>
          <p:cNvSpPr txBox="1">
            <a:spLocks noGrp="1"/>
          </p:cNvSpPr>
          <p:nvPr>
            <p:ph type="title"/>
          </p:nvPr>
        </p:nvSpPr>
        <p:spPr>
          <a:xfrm>
            <a:off x="-170122" y="281075"/>
            <a:ext cx="949487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MEET THE SECRETARIES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A8DD2A-D291-4A9B-BF6B-E0FD8B11ECC8}"/>
              </a:ext>
            </a:extLst>
          </p:cNvPr>
          <p:cNvSpPr txBox="1"/>
          <p:nvPr/>
        </p:nvSpPr>
        <p:spPr>
          <a:xfrm>
            <a:off x="1892505" y="1307684"/>
            <a:ext cx="210306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Montserrat" panose="00000500000000000000" pitchFamily="2" charset="0"/>
              </a:rPr>
              <a:t>Amelia Bingaman</a:t>
            </a:r>
          </a:p>
          <a:p>
            <a:r>
              <a:rPr lang="en-US" sz="1600" b="1" dirty="0">
                <a:solidFill>
                  <a:schemeClr val="accent3"/>
                </a:solidFill>
                <a:latin typeface="Montserrat" panose="00000500000000000000" pitchFamily="2" charset="0"/>
              </a:rPr>
              <a:t>A-G Hours</a:t>
            </a:r>
          </a:p>
          <a:p>
            <a:r>
              <a:rPr lang="en-US" sz="1600" b="1" dirty="0">
                <a:solidFill>
                  <a:schemeClr val="accent1"/>
                </a:solidFill>
                <a:latin typeface="Montserrat" panose="00000500000000000000" pitchFamily="2" charset="0"/>
              </a:rPr>
              <a:t>(404) 710-2309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28399E-9FC6-4AF5-BEB5-3E00325BAFA2}"/>
              </a:ext>
            </a:extLst>
          </p:cNvPr>
          <p:cNvSpPr txBox="1"/>
          <p:nvPr/>
        </p:nvSpPr>
        <p:spPr>
          <a:xfrm>
            <a:off x="6218694" y="1354586"/>
            <a:ext cx="240431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accent1"/>
                </a:solidFill>
                <a:latin typeface="Montserrat" panose="00000500000000000000" pitchFamily="2" charset="0"/>
              </a:rPr>
              <a:t>Sruthika</a:t>
            </a:r>
            <a:r>
              <a:rPr lang="en-US" sz="1600" b="1" dirty="0">
                <a:solidFill>
                  <a:schemeClr val="accent1"/>
                </a:solidFill>
                <a:latin typeface="Montserrat" panose="00000500000000000000" pitchFamily="2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Montserrat" panose="00000500000000000000" pitchFamily="2" charset="0"/>
              </a:rPr>
              <a:t>Gangisetty</a:t>
            </a:r>
            <a:r>
              <a:rPr lang="en-US" sz="1600" b="1" dirty="0">
                <a:solidFill>
                  <a:schemeClr val="accent1"/>
                </a:solidFill>
                <a:latin typeface="Montserrat" panose="00000500000000000000" pitchFamily="2" charset="0"/>
              </a:rPr>
              <a:t> </a:t>
            </a:r>
          </a:p>
          <a:p>
            <a:r>
              <a:rPr lang="en-US" sz="1600" b="1" dirty="0">
                <a:solidFill>
                  <a:schemeClr val="accent3"/>
                </a:solidFill>
                <a:latin typeface="Montserrat" panose="00000500000000000000" pitchFamily="2" charset="0"/>
              </a:rPr>
              <a:t>H-P Hours</a:t>
            </a:r>
          </a:p>
          <a:p>
            <a:r>
              <a:rPr lang="en-US" sz="1600" b="1" dirty="0">
                <a:solidFill>
                  <a:schemeClr val="accent1"/>
                </a:solidFill>
                <a:latin typeface="Montserrat" panose="00000500000000000000" pitchFamily="2" charset="0"/>
              </a:rPr>
              <a:t>(317) 946-4513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ABC7F8-5FEB-44AA-A0D6-16BFD0593A12}"/>
              </a:ext>
            </a:extLst>
          </p:cNvPr>
          <p:cNvSpPr txBox="1"/>
          <p:nvPr/>
        </p:nvSpPr>
        <p:spPr>
          <a:xfrm>
            <a:off x="1892504" y="2771606"/>
            <a:ext cx="301992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Montserrat" panose="00000500000000000000" pitchFamily="2" charset="0"/>
              </a:rPr>
              <a:t>Emily Perkins</a:t>
            </a:r>
          </a:p>
          <a:p>
            <a:r>
              <a:rPr lang="en-US" sz="1600" b="1" dirty="0">
                <a:solidFill>
                  <a:schemeClr val="accent3"/>
                </a:solidFill>
                <a:latin typeface="Montserrat" panose="00000500000000000000" pitchFamily="2" charset="0"/>
              </a:rPr>
              <a:t>R-Z Hours</a:t>
            </a:r>
          </a:p>
          <a:p>
            <a:r>
              <a:rPr lang="en-US" sz="1600" b="1" dirty="0">
                <a:solidFill>
                  <a:schemeClr val="accent1"/>
                </a:solidFill>
                <a:latin typeface="Montserrat" panose="00000500000000000000" pitchFamily="2" charset="0"/>
              </a:rPr>
              <a:t>E.Perkins225@gmail.com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EAACBD-220E-4625-BB44-FA655673703C}"/>
              </a:ext>
            </a:extLst>
          </p:cNvPr>
          <p:cNvSpPr txBox="1"/>
          <p:nvPr/>
        </p:nvSpPr>
        <p:spPr>
          <a:xfrm>
            <a:off x="6218695" y="2771606"/>
            <a:ext cx="206560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Montserrat" panose="00000500000000000000" pitchFamily="2" charset="0"/>
              </a:rPr>
              <a:t>Comfort </a:t>
            </a:r>
            <a:r>
              <a:rPr lang="en-US" sz="1600" b="1" dirty="0" err="1">
                <a:solidFill>
                  <a:schemeClr val="accent1"/>
                </a:solidFill>
                <a:latin typeface="Montserrat" panose="00000500000000000000" pitchFamily="2" charset="0"/>
              </a:rPr>
              <a:t>Opafola</a:t>
            </a:r>
            <a:endParaRPr lang="en-US" sz="1600" b="1" dirty="0">
              <a:solidFill>
                <a:schemeClr val="accent1"/>
              </a:solidFill>
              <a:latin typeface="Montserrat" panose="00000500000000000000" pitchFamily="2" charset="0"/>
            </a:endParaRPr>
          </a:p>
          <a:p>
            <a:r>
              <a:rPr lang="en-US" sz="1600" b="1" dirty="0">
                <a:solidFill>
                  <a:schemeClr val="accent3"/>
                </a:solidFill>
                <a:latin typeface="Montserrat" panose="00000500000000000000" pitchFamily="2" charset="0"/>
              </a:rPr>
              <a:t>In-Club Points</a:t>
            </a:r>
          </a:p>
          <a:p>
            <a:r>
              <a:rPr lang="en-US" sz="1600" b="1" dirty="0">
                <a:solidFill>
                  <a:schemeClr val="accent1"/>
                </a:solidFill>
                <a:latin typeface="Montserrat" panose="00000500000000000000" pitchFamily="2" charset="0"/>
              </a:rPr>
              <a:t>(317) 652-3980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571BAA-49CB-4347-9E4C-CEFC97D6D459}"/>
              </a:ext>
            </a:extLst>
          </p:cNvPr>
          <p:cNvSpPr txBox="1"/>
          <p:nvPr/>
        </p:nvSpPr>
        <p:spPr>
          <a:xfrm>
            <a:off x="676925" y="4072240"/>
            <a:ext cx="7790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Montserrat" panose="00000500000000000000" pitchFamily="2" charset="0"/>
              </a:rPr>
              <a:t>Please contact your secretary if you are having difficulty submitting hours. Contact information is also on the NHS website under the “Hour Submission” tab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" name="Google Shape;4782;p59"/>
          <p:cNvSpPr txBox="1">
            <a:spLocks noGrp="1"/>
          </p:cNvSpPr>
          <p:nvPr>
            <p:ph type="title"/>
          </p:nvPr>
        </p:nvSpPr>
        <p:spPr>
          <a:xfrm>
            <a:off x="-170122" y="281075"/>
            <a:ext cx="949487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SECRETARIES</a:t>
            </a:r>
            <a:endParaRPr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48DDA549-46F7-4829-84A2-DA277A4516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106362"/>
              </p:ext>
            </p:extLst>
          </p:nvPr>
        </p:nvGraphicFramePr>
        <p:xfrm>
          <a:off x="372139" y="1242680"/>
          <a:ext cx="8399721" cy="3291840"/>
        </p:xfrm>
        <a:graphic>
          <a:graphicData uri="http://schemas.openxmlformats.org/drawingml/2006/table">
            <a:tbl>
              <a:tblPr firstRow="1" bandRow="1">
                <a:tableStyleId>{907D95B3-8EDB-4289-A0E6-FD1B4F512432}</a:tableStyleId>
              </a:tblPr>
              <a:tblGrid>
                <a:gridCol w="2799907">
                  <a:extLst>
                    <a:ext uri="{9D8B030D-6E8A-4147-A177-3AD203B41FA5}">
                      <a16:colId xmlns:a16="http://schemas.microsoft.com/office/drawing/2014/main" val="3611777897"/>
                    </a:ext>
                  </a:extLst>
                </a:gridCol>
                <a:gridCol w="2799907">
                  <a:extLst>
                    <a:ext uri="{9D8B030D-6E8A-4147-A177-3AD203B41FA5}">
                      <a16:colId xmlns:a16="http://schemas.microsoft.com/office/drawing/2014/main" val="4167305552"/>
                    </a:ext>
                  </a:extLst>
                </a:gridCol>
                <a:gridCol w="2799907">
                  <a:extLst>
                    <a:ext uri="{9D8B030D-6E8A-4147-A177-3AD203B41FA5}">
                      <a16:colId xmlns:a16="http://schemas.microsoft.com/office/drawing/2014/main" val="654956785"/>
                    </a:ext>
                  </a:extLst>
                </a:gridCol>
              </a:tblGrid>
              <a:tr h="42781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Montserrat" panose="00000500000000000000" pitchFamily="2" charset="0"/>
                        </a:rPr>
                        <a:t>Summer Hours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Montserrat" panose="00000500000000000000" pitchFamily="2" charset="0"/>
                        </a:rPr>
                        <a:t>Fall Hours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Montserrat" panose="00000500000000000000" pitchFamily="2" charset="0"/>
                        </a:rPr>
                        <a:t>Spring Hours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503207"/>
                  </a:ext>
                </a:extLst>
              </a:tr>
              <a:tr h="817159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800" b="1" dirty="0">
                          <a:solidFill>
                            <a:schemeClr val="accent1"/>
                          </a:solidFill>
                          <a:latin typeface="Montserrat" panose="00000500000000000000" pitchFamily="2" charset="0"/>
                        </a:rPr>
                        <a:t>10 community or school service hours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800" dirty="0">
                        <a:latin typeface="Montserrat" panose="00000500000000000000" pitchFamily="2" charset="0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800" b="1" dirty="0">
                          <a:solidFill>
                            <a:schemeClr val="accent3"/>
                          </a:solidFill>
                          <a:latin typeface="Montserrat" panose="00000500000000000000" pitchFamily="2" charset="0"/>
                        </a:rPr>
                        <a:t>Summer Hour logs are due September 1st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accent1"/>
                          </a:solidFill>
                          <a:latin typeface="Montserrat" panose="00000500000000000000" pitchFamily="2" charset="0"/>
                        </a:rPr>
                        <a:t>10 community or school service hours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accent1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accent1"/>
                          </a:solidFill>
                          <a:latin typeface="Montserrat" panose="00000500000000000000" pitchFamily="2" charset="0"/>
                        </a:rPr>
                        <a:t>4.5 tutoring hours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accent1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accent1"/>
                          </a:solidFill>
                          <a:latin typeface="Montserrat" panose="00000500000000000000" pitchFamily="2" charset="0"/>
                        </a:rPr>
                        <a:t>5 in-club points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accent1"/>
                          </a:solidFill>
                          <a:latin typeface="Montserrat" panose="00000500000000000000" pitchFamily="2" charset="0"/>
                        </a:rPr>
                        <a:t>10 community or school service hours</a:t>
                      </a:r>
                    </a:p>
                    <a:p>
                      <a:pPr algn="ctr"/>
                      <a:endParaRPr lang="en-US" sz="1800" b="1" dirty="0">
                        <a:solidFill>
                          <a:schemeClr val="accent1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accent1"/>
                          </a:solidFill>
                          <a:latin typeface="Montserrat" panose="00000500000000000000" pitchFamily="2" charset="0"/>
                        </a:rPr>
                        <a:t>4.5 tutoring hours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accent1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accent1"/>
                          </a:solidFill>
                          <a:latin typeface="Montserrat" panose="00000500000000000000" pitchFamily="2" charset="0"/>
                        </a:rPr>
                        <a:t>5 in-club points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accent1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accent1"/>
                          </a:solidFill>
                          <a:latin typeface="Montserrat" panose="00000500000000000000" pitchFamily="2" charset="0"/>
                        </a:rPr>
                        <a:t>5 additional service hours (from any semester)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3237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36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DB4158-E9D6-4763-BD92-2FA09C85D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919" y="1300887"/>
            <a:ext cx="6777123" cy="36217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EE9376-C3D3-427E-BFD2-2CF55DAE6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59" y="162092"/>
            <a:ext cx="5275072" cy="9500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CF2569-43B5-451D-9EAF-6DDD03584E70}"/>
              </a:ext>
            </a:extLst>
          </p:cNvPr>
          <p:cNvSpPr txBox="1"/>
          <p:nvPr/>
        </p:nvSpPr>
        <p:spPr>
          <a:xfrm>
            <a:off x="5392032" y="350874"/>
            <a:ext cx="3635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 Step One: Go to  brownsburgnhs.weebly.com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9B4D3F-86A7-4067-83B7-2B3C576D0F93}"/>
              </a:ext>
            </a:extLst>
          </p:cNvPr>
          <p:cNvSpPr txBox="1"/>
          <p:nvPr/>
        </p:nvSpPr>
        <p:spPr>
          <a:xfrm>
            <a:off x="0" y="2326928"/>
            <a:ext cx="2132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 Step Two: Click on the “Hour Submissions” tab under the “Links” bar in the far right 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2C4D4486-2C75-4FC5-9DB5-2D325CA8425B}"/>
              </a:ext>
            </a:extLst>
          </p:cNvPr>
          <p:cNvSpPr/>
          <p:nvPr/>
        </p:nvSpPr>
        <p:spPr>
          <a:xfrm>
            <a:off x="7400260" y="1403497"/>
            <a:ext cx="297712" cy="1020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156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C0EBD0-A58B-4CC8-8D54-F7C763E63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308" y="252217"/>
            <a:ext cx="7343828" cy="39192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9FDB36-C820-4C92-ACCD-3AC91D2152AC}"/>
              </a:ext>
            </a:extLst>
          </p:cNvPr>
          <p:cNvSpPr txBox="1"/>
          <p:nvPr/>
        </p:nvSpPr>
        <p:spPr>
          <a:xfrm>
            <a:off x="1038308" y="4312503"/>
            <a:ext cx="7343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 Step Three: Click the “CLICK HERE” button next to either service hours or tutoring hours, depending on the type of hours you wish to submit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11F957A5-770F-49F6-91CA-E7C09D9E603D}"/>
              </a:ext>
            </a:extLst>
          </p:cNvPr>
          <p:cNvSpPr/>
          <p:nvPr/>
        </p:nvSpPr>
        <p:spPr>
          <a:xfrm rot="5400000">
            <a:off x="4322134" y="1892596"/>
            <a:ext cx="499730" cy="14034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91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4EA3F4-B4DD-44AA-872B-28C24BBB0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74" y="201036"/>
            <a:ext cx="7842451" cy="41795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C64BB5-19F8-4C35-92DE-F433F45CFE0C}"/>
              </a:ext>
            </a:extLst>
          </p:cNvPr>
          <p:cNvSpPr txBox="1"/>
          <p:nvPr/>
        </p:nvSpPr>
        <p:spPr>
          <a:xfrm>
            <a:off x="900085" y="4463998"/>
            <a:ext cx="7343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 Step Four: Fill out the information in the form. At the bottom you will need to submit a picture of a signed NHS form from the event.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697E161A-EA4D-4EA1-A946-956EF5443744}"/>
              </a:ext>
            </a:extLst>
          </p:cNvPr>
          <p:cNvSpPr/>
          <p:nvPr/>
        </p:nvSpPr>
        <p:spPr>
          <a:xfrm rot="10800000">
            <a:off x="6251944" y="1844258"/>
            <a:ext cx="1733107" cy="4465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39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81C592-1D7A-490B-AF08-B345526D3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908" y="207403"/>
            <a:ext cx="7954182" cy="42565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0B1B57-5065-4D7E-9173-E57261DCDF94}"/>
              </a:ext>
            </a:extLst>
          </p:cNvPr>
          <p:cNvSpPr txBox="1"/>
          <p:nvPr/>
        </p:nvSpPr>
        <p:spPr>
          <a:xfrm>
            <a:off x="900085" y="4463998"/>
            <a:ext cx="7343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 Step Five: Either upload a photo from your device or save the photo to your Google Drive.</a:t>
            </a:r>
          </a:p>
        </p:txBody>
      </p:sp>
    </p:spTree>
    <p:extLst>
      <p:ext uri="{BB962C8B-B14F-4D97-AF65-F5344CB8AC3E}">
        <p14:creationId xmlns:p14="http://schemas.microsoft.com/office/powerpoint/2010/main" val="2318769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C59D13-00A7-419B-AEF1-97495B5EE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243" y="244551"/>
            <a:ext cx="7631514" cy="40839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1B67F7-8A8D-496D-A14E-A1B0284E03B2}"/>
              </a:ext>
            </a:extLst>
          </p:cNvPr>
          <p:cNvSpPr txBox="1"/>
          <p:nvPr/>
        </p:nvSpPr>
        <p:spPr>
          <a:xfrm>
            <a:off x="95694" y="4463998"/>
            <a:ext cx="9048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 Step Six: If uploading from Google, make sure you have given the photo general access to anyone with the link. This ensures Secretaries can view the photo. 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A94183CF-486E-4232-89DC-046A01178BD3}"/>
              </a:ext>
            </a:extLst>
          </p:cNvPr>
          <p:cNvSpPr/>
          <p:nvPr/>
        </p:nvSpPr>
        <p:spPr>
          <a:xfrm>
            <a:off x="4455042" y="2150987"/>
            <a:ext cx="287079" cy="12328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49184"/>
      </p:ext>
    </p:extLst>
  </p:cSld>
  <p:clrMapOvr>
    <a:masterClrMapping/>
  </p:clrMapOvr>
</p:sld>
</file>

<file path=ppt/theme/theme1.xml><?xml version="1.0" encoding="utf-8"?>
<a:theme xmlns:a="http://schemas.openxmlformats.org/drawingml/2006/main" name="Livine Meeting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7316F"/>
      </a:accent1>
      <a:accent2>
        <a:srgbClr val="75C4C0"/>
      </a:accent2>
      <a:accent3>
        <a:srgbClr val="FFC800"/>
      </a:accent3>
      <a:accent4>
        <a:srgbClr val="595959"/>
      </a:accent4>
      <a:accent5>
        <a:srgbClr val="C2C2C2"/>
      </a:accent5>
      <a:accent6>
        <a:srgbClr val="F2F2F2"/>
      </a:accent6>
      <a:hlink>
        <a:srgbClr val="75C4C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633</Words>
  <Application>Microsoft Office PowerPoint</Application>
  <PresentationFormat>On-screen Show (16:9)</PresentationFormat>
  <Paragraphs>106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Wingdings</vt:lpstr>
      <vt:lpstr>Proxima Nova</vt:lpstr>
      <vt:lpstr>Montserrat</vt:lpstr>
      <vt:lpstr>Proxima Nova Semibold</vt:lpstr>
      <vt:lpstr>Livine Meeting by Slidesgo</vt:lpstr>
      <vt:lpstr>Slidesgo Final Pages</vt:lpstr>
      <vt:lpstr>WELCOME TO NHS</vt:lpstr>
      <vt:lpstr>WELCOME TO NHS</vt:lpstr>
      <vt:lpstr>MEET THE SECRETARIES</vt:lpstr>
      <vt:lpstr>SECRETARIES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FUNDRAISING</vt:lpstr>
      <vt:lpstr>SOCIAL AND SPIRIT</vt:lpstr>
      <vt:lpstr>COMMUNITY</vt:lpstr>
      <vt:lpstr>TEACHER APPRECIATION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NHS</dc:title>
  <dc:creator>Natalie Beebe</dc:creator>
  <cp:lastModifiedBy>Natalie Beebe</cp:lastModifiedBy>
  <cp:revision>18</cp:revision>
  <dcterms:modified xsi:type="dcterms:W3CDTF">2022-08-24T13:14:08Z</dcterms:modified>
</cp:coreProperties>
</file>