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6" r:id="rId1"/>
  </p:sldMasterIdLst>
  <p:notesMasterIdLst>
    <p:notesMasterId r:id="rId12"/>
  </p:notesMasterIdLst>
  <p:sldIdLst>
    <p:sldId id="256" r:id="rId2"/>
    <p:sldId id="319" r:id="rId3"/>
    <p:sldId id="329" r:id="rId4"/>
    <p:sldId id="333" r:id="rId5"/>
    <p:sldId id="318" r:id="rId6"/>
    <p:sldId id="316" r:id="rId7"/>
    <p:sldId id="332" r:id="rId8"/>
    <p:sldId id="331" r:id="rId9"/>
    <p:sldId id="314" r:id="rId10"/>
    <p:sldId id="323" r:id="rId11"/>
  </p:sldIdLst>
  <p:sldSz cx="9144000" cy="5143500" type="screen16x9"/>
  <p:notesSz cx="6858000" cy="9144000"/>
  <p:embeddedFontLst>
    <p:embeddedFont>
      <p:font typeface="Montserrat" panose="00000500000000000000" pitchFamily="2"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06C2"/>
    <a:srgbClr val="0274DE"/>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7D95B3-8EDB-4289-A0E6-FD1B4F512432}">
  <a:tblStyle styleId="{907D95B3-8EDB-4289-A0E6-FD1B4F51243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76" autoAdjust="0"/>
    <p:restoredTop sz="89981" autoAdjust="0"/>
  </p:normalViewPr>
  <p:slideViewPr>
    <p:cSldViewPr snapToGrid="0">
      <p:cViewPr varScale="1">
        <p:scale>
          <a:sx n="85" d="100"/>
          <a:sy n="85" d="100"/>
        </p:scale>
        <p:origin x="11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62232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7"/>
        <p:cNvGrpSpPr/>
        <p:nvPr/>
      </p:nvGrpSpPr>
      <p:grpSpPr>
        <a:xfrm>
          <a:off x="0" y="0"/>
          <a:ext cx="0" cy="0"/>
          <a:chOff x="0" y="0"/>
          <a:chExt cx="0" cy="0"/>
        </a:xfrm>
      </p:grpSpPr>
      <p:sp>
        <p:nvSpPr>
          <p:cNvPr id="4778" name="Google Shape;4778;g87664a2081_0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9" name="Google Shape;4779;g87664a2081_0_3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61167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31013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7"/>
        <p:cNvGrpSpPr/>
        <p:nvPr/>
      </p:nvGrpSpPr>
      <p:grpSpPr>
        <a:xfrm>
          <a:off x="0" y="0"/>
          <a:ext cx="0" cy="0"/>
          <a:chOff x="0" y="0"/>
          <a:chExt cx="0" cy="0"/>
        </a:xfrm>
      </p:grpSpPr>
      <p:sp>
        <p:nvSpPr>
          <p:cNvPr id="4778" name="Google Shape;4778;g87664a2081_0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9" name="Google Shape;4779;g87664a2081_0_3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09389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7"/>
        <p:cNvGrpSpPr/>
        <p:nvPr/>
      </p:nvGrpSpPr>
      <p:grpSpPr>
        <a:xfrm>
          <a:off x="0" y="0"/>
          <a:ext cx="0" cy="0"/>
          <a:chOff x="0" y="0"/>
          <a:chExt cx="0" cy="0"/>
        </a:xfrm>
      </p:grpSpPr>
      <p:sp>
        <p:nvSpPr>
          <p:cNvPr id="4778" name="Google Shape;4778;g87664a2081_0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9" name="Google Shape;4779;g87664a2081_0_3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05765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7"/>
        <p:cNvGrpSpPr/>
        <p:nvPr/>
      </p:nvGrpSpPr>
      <p:grpSpPr>
        <a:xfrm>
          <a:off x="0" y="0"/>
          <a:ext cx="0" cy="0"/>
          <a:chOff x="0" y="0"/>
          <a:chExt cx="0" cy="0"/>
        </a:xfrm>
      </p:grpSpPr>
      <p:sp>
        <p:nvSpPr>
          <p:cNvPr id="4778" name="Google Shape;4778;g87664a2081_0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9" name="Google Shape;4779;g87664a2081_0_3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44221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7"/>
        <p:cNvGrpSpPr/>
        <p:nvPr/>
      </p:nvGrpSpPr>
      <p:grpSpPr>
        <a:xfrm>
          <a:off x="0" y="0"/>
          <a:ext cx="0" cy="0"/>
          <a:chOff x="0" y="0"/>
          <a:chExt cx="0" cy="0"/>
        </a:xfrm>
      </p:grpSpPr>
      <p:sp>
        <p:nvSpPr>
          <p:cNvPr id="4778" name="Google Shape;4778;g87664a2081_0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9" name="Google Shape;4779;g87664a2081_0_3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3431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7"/>
        <p:cNvGrpSpPr/>
        <p:nvPr/>
      </p:nvGrpSpPr>
      <p:grpSpPr>
        <a:xfrm>
          <a:off x="0" y="0"/>
          <a:ext cx="0" cy="0"/>
          <a:chOff x="0" y="0"/>
          <a:chExt cx="0" cy="0"/>
        </a:xfrm>
      </p:grpSpPr>
      <p:sp>
        <p:nvSpPr>
          <p:cNvPr id="4778" name="Google Shape;4778;g87664a2081_0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9" name="Google Shape;4779;g87664a2081_0_3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4686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7"/>
        <p:cNvGrpSpPr/>
        <p:nvPr/>
      </p:nvGrpSpPr>
      <p:grpSpPr>
        <a:xfrm>
          <a:off x="0" y="0"/>
          <a:ext cx="0" cy="0"/>
          <a:chOff x="0" y="0"/>
          <a:chExt cx="0" cy="0"/>
        </a:xfrm>
      </p:grpSpPr>
      <p:sp>
        <p:nvSpPr>
          <p:cNvPr id="4778" name="Google Shape;4778;g87664a2081_0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9" name="Google Shape;4779;g87664a2081_0_3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16116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2"/>
        </a:solidFill>
        <a:effectLst/>
      </p:bgPr>
    </p:bg>
    <p:spTree>
      <p:nvGrpSpPr>
        <p:cNvPr id="1" name="Shape 8"/>
        <p:cNvGrpSpPr/>
        <p:nvPr/>
      </p:nvGrpSpPr>
      <p:grpSpPr>
        <a:xfrm>
          <a:off x="0" y="0"/>
          <a:ext cx="0" cy="0"/>
          <a:chOff x="0" y="0"/>
          <a:chExt cx="0" cy="0"/>
        </a:xfrm>
      </p:grpSpPr>
      <p:sp>
        <p:nvSpPr>
          <p:cNvPr id="9" name="Google Shape;9;p2"/>
          <p:cNvSpPr/>
          <p:nvPr/>
        </p:nvSpPr>
        <p:spPr>
          <a:xfrm rot="5400000">
            <a:off x="-1515884" y="-1719378"/>
            <a:ext cx="3679200" cy="3679200"/>
          </a:xfrm>
          <a:prstGeom prst="blockArc">
            <a:avLst>
              <a:gd name="adj1" fmla="val 15904124"/>
              <a:gd name="adj2" fmla="val 722519"/>
              <a:gd name="adj3" fmla="val 7278"/>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rot="10800000">
            <a:off x="708000" y="399750"/>
            <a:ext cx="7728000" cy="4344000"/>
          </a:xfrm>
          <a:prstGeom prst="round1Rect">
            <a:avLst>
              <a:gd name="adj" fmla="val 16667"/>
            </a:avLst>
          </a:prstGeom>
          <a:solidFill>
            <a:srgbClr val="EEEEEE"/>
          </a:solid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endParaRPr/>
          </a:p>
        </p:txBody>
      </p:sp>
      <p:sp>
        <p:nvSpPr>
          <p:cNvPr id="11" name="Google Shape;11;p2"/>
          <p:cNvSpPr/>
          <p:nvPr/>
        </p:nvSpPr>
        <p:spPr>
          <a:xfrm rot="-2175913">
            <a:off x="6501213" y="3908853"/>
            <a:ext cx="1705595" cy="1705595"/>
          </a:xfrm>
          <a:prstGeom prst="blockArc">
            <a:avLst>
              <a:gd name="adj1" fmla="val 13003178"/>
              <a:gd name="adj2" fmla="val 2121832"/>
              <a:gd name="adj3" fmla="val 25028"/>
            </a:avLst>
          </a:prstGeom>
          <a:solidFill>
            <a:srgbClr val="BDC1C6"/>
          </a:solid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endParaRPr/>
          </a:p>
        </p:txBody>
      </p:sp>
      <p:sp>
        <p:nvSpPr>
          <p:cNvPr id="12" name="Google Shape;12;p2"/>
          <p:cNvSpPr txBox="1"/>
          <p:nvPr/>
        </p:nvSpPr>
        <p:spPr>
          <a:xfrm>
            <a:off x="1355650" y="744575"/>
            <a:ext cx="6261600" cy="23955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None/>
            </a:pPr>
            <a:endParaRPr sz="4800" b="1">
              <a:solidFill>
                <a:srgbClr val="27316F"/>
              </a:solidFill>
              <a:latin typeface="Montserrat"/>
              <a:ea typeface="Montserrat"/>
              <a:cs typeface="Montserrat"/>
              <a:sym typeface="Montserrat"/>
            </a:endParaRPr>
          </a:p>
        </p:txBody>
      </p:sp>
      <p:sp>
        <p:nvSpPr>
          <p:cNvPr id="13" name="Google Shape;13;p2"/>
          <p:cNvSpPr txBox="1"/>
          <p:nvPr/>
        </p:nvSpPr>
        <p:spPr>
          <a:xfrm>
            <a:off x="1355650" y="3396875"/>
            <a:ext cx="4048500" cy="5358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endParaRPr>
              <a:solidFill>
                <a:srgbClr val="27316F"/>
              </a:solidFill>
              <a:latin typeface="Montserrat"/>
              <a:ea typeface="Montserrat"/>
              <a:cs typeface="Montserrat"/>
              <a:sym typeface="Montserrat"/>
            </a:endParaRPr>
          </a:p>
        </p:txBody>
      </p:sp>
      <p:sp>
        <p:nvSpPr>
          <p:cNvPr id="14" name="Google Shape;14;p2"/>
          <p:cNvSpPr txBox="1"/>
          <p:nvPr/>
        </p:nvSpPr>
        <p:spPr>
          <a:xfrm>
            <a:off x="1080000" y="2834125"/>
            <a:ext cx="6840000" cy="14859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endParaRPr>
              <a:solidFill>
                <a:srgbClr val="27316F"/>
              </a:solidFill>
              <a:latin typeface="Montserrat"/>
              <a:ea typeface="Montserrat"/>
              <a:cs typeface="Montserrat"/>
              <a:sym typeface="Montserrat"/>
            </a:endParaRPr>
          </a:p>
        </p:txBody>
      </p:sp>
      <p:sp>
        <p:nvSpPr>
          <p:cNvPr id="15" name="Google Shape;15;p2"/>
          <p:cNvSpPr txBox="1">
            <a:spLocks noGrp="1"/>
          </p:cNvSpPr>
          <p:nvPr>
            <p:ph type="title"/>
          </p:nvPr>
        </p:nvSpPr>
        <p:spPr>
          <a:xfrm>
            <a:off x="1441200" y="1455663"/>
            <a:ext cx="6261600" cy="13620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None/>
              <a:defRPr sz="6000">
                <a:solidFill>
                  <a:schemeClr val="accent1"/>
                </a:solidFill>
              </a:defRPr>
            </a:lvl1pPr>
            <a:lvl2pPr lvl="1">
              <a:lnSpc>
                <a:spcPct val="100000"/>
              </a:lnSpc>
              <a:spcBef>
                <a:spcPts val="0"/>
              </a:spcBef>
              <a:spcAft>
                <a:spcPts val="0"/>
              </a:spcAft>
              <a:buNone/>
              <a:defRPr sz="6000"/>
            </a:lvl2pPr>
            <a:lvl3pPr lvl="2">
              <a:lnSpc>
                <a:spcPct val="100000"/>
              </a:lnSpc>
              <a:spcBef>
                <a:spcPts val="0"/>
              </a:spcBef>
              <a:spcAft>
                <a:spcPts val="0"/>
              </a:spcAft>
              <a:buNone/>
              <a:defRPr sz="6000"/>
            </a:lvl3pPr>
            <a:lvl4pPr lvl="3">
              <a:lnSpc>
                <a:spcPct val="100000"/>
              </a:lnSpc>
              <a:spcBef>
                <a:spcPts val="0"/>
              </a:spcBef>
              <a:spcAft>
                <a:spcPts val="0"/>
              </a:spcAft>
              <a:buNone/>
              <a:defRPr sz="6000"/>
            </a:lvl4pPr>
            <a:lvl5pPr lvl="4">
              <a:lnSpc>
                <a:spcPct val="100000"/>
              </a:lnSpc>
              <a:spcBef>
                <a:spcPts val="0"/>
              </a:spcBef>
              <a:spcAft>
                <a:spcPts val="0"/>
              </a:spcAft>
              <a:buNone/>
              <a:defRPr sz="6000"/>
            </a:lvl5pPr>
            <a:lvl6pPr lvl="5">
              <a:lnSpc>
                <a:spcPct val="100000"/>
              </a:lnSpc>
              <a:spcBef>
                <a:spcPts val="0"/>
              </a:spcBef>
              <a:spcAft>
                <a:spcPts val="0"/>
              </a:spcAft>
              <a:buNone/>
              <a:defRPr sz="6000"/>
            </a:lvl6pPr>
            <a:lvl7pPr lvl="6">
              <a:lnSpc>
                <a:spcPct val="100000"/>
              </a:lnSpc>
              <a:spcBef>
                <a:spcPts val="0"/>
              </a:spcBef>
              <a:spcAft>
                <a:spcPts val="0"/>
              </a:spcAft>
              <a:buNone/>
              <a:defRPr sz="6000"/>
            </a:lvl7pPr>
            <a:lvl8pPr lvl="7">
              <a:lnSpc>
                <a:spcPct val="100000"/>
              </a:lnSpc>
              <a:spcBef>
                <a:spcPts val="0"/>
              </a:spcBef>
              <a:spcAft>
                <a:spcPts val="0"/>
              </a:spcAft>
              <a:buNone/>
              <a:defRPr sz="6000"/>
            </a:lvl8pPr>
            <a:lvl9pPr lvl="8">
              <a:lnSpc>
                <a:spcPct val="100000"/>
              </a:lnSpc>
              <a:spcBef>
                <a:spcPts val="0"/>
              </a:spcBef>
              <a:spcAft>
                <a:spcPts val="0"/>
              </a:spcAft>
              <a:buNone/>
              <a:defRPr sz="6000"/>
            </a:lvl9pPr>
          </a:lstStyle>
          <a:p>
            <a:endParaRPr/>
          </a:p>
        </p:txBody>
      </p:sp>
      <p:sp>
        <p:nvSpPr>
          <p:cNvPr id="16" name="Google Shape;16;p2"/>
          <p:cNvSpPr txBox="1">
            <a:spLocks noGrp="1"/>
          </p:cNvSpPr>
          <p:nvPr>
            <p:ph type="subTitle" idx="1"/>
          </p:nvPr>
        </p:nvSpPr>
        <p:spPr>
          <a:xfrm>
            <a:off x="2649875" y="3207913"/>
            <a:ext cx="3823800" cy="6201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None/>
              <a:defRPr sz="2000"/>
            </a:lvl1pPr>
            <a:lvl2pPr lvl="1">
              <a:lnSpc>
                <a:spcPct val="100000"/>
              </a:lnSpc>
              <a:spcBef>
                <a:spcPts val="0"/>
              </a:spcBef>
              <a:spcAft>
                <a:spcPts val="0"/>
              </a:spcAft>
              <a:buNone/>
              <a:defRPr sz="2000"/>
            </a:lvl2pPr>
            <a:lvl3pPr lvl="2">
              <a:lnSpc>
                <a:spcPct val="100000"/>
              </a:lnSpc>
              <a:spcBef>
                <a:spcPts val="0"/>
              </a:spcBef>
              <a:spcAft>
                <a:spcPts val="0"/>
              </a:spcAft>
              <a:buNone/>
              <a:defRPr sz="2000"/>
            </a:lvl3pPr>
            <a:lvl4pPr lvl="3">
              <a:lnSpc>
                <a:spcPct val="100000"/>
              </a:lnSpc>
              <a:spcBef>
                <a:spcPts val="0"/>
              </a:spcBef>
              <a:spcAft>
                <a:spcPts val="0"/>
              </a:spcAft>
              <a:buNone/>
              <a:defRPr sz="2000"/>
            </a:lvl4pPr>
            <a:lvl5pPr lvl="4">
              <a:lnSpc>
                <a:spcPct val="100000"/>
              </a:lnSpc>
              <a:spcBef>
                <a:spcPts val="0"/>
              </a:spcBef>
              <a:spcAft>
                <a:spcPts val="0"/>
              </a:spcAft>
              <a:buNone/>
              <a:defRPr sz="2000"/>
            </a:lvl5pPr>
            <a:lvl6pPr lvl="5">
              <a:lnSpc>
                <a:spcPct val="100000"/>
              </a:lnSpc>
              <a:spcBef>
                <a:spcPts val="0"/>
              </a:spcBef>
              <a:spcAft>
                <a:spcPts val="0"/>
              </a:spcAft>
              <a:buNone/>
              <a:defRPr sz="2000"/>
            </a:lvl6pPr>
            <a:lvl7pPr lvl="6">
              <a:lnSpc>
                <a:spcPct val="100000"/>
              </a:lnSpc>
              <a:spcBef>
                <a:spcPts val="0"/>
              </a:spcBef>
              <a:spcAft>
                <a:spcPts val="0"/>
              </a:spcAft>
              <a:buNone/>
              <a:defRPr sz="2000"/>
            </a:lvl7pPr>
            <a:lvl8pPr lvl="7">
              <a:lnSpc>
                <a:spcPct val="100000"/>
              </a:lnSpc>
              <a:spcBef>
                <a:spcPts val="0"/>
              </a:spcBef>
              <a:spcAft>
                <a:spcPts val="0"/>
              </a:spcAft>
              <a:buNone/>
              <a:defRPr sz="2000"/>
            </a:lvl8pPr>
            <a:lvl9pPr lvl="8">
              <a:lnSpc>
                <a:spcPct val="100000"/>
              </a:lnSpc>
              <a:spcBef>
                <a:spcPts val="0"/>
              </a:spcBef>
              <a:spcAft>
                <a:spcPts val="0"/>
              </a:spcAft>
              <a:buNone/>
              <a:defRPr sz="2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933325" y="4230575"/>
            <a:ext cx="53772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400"/>
              <a:buNone/>
              <a:defRPr/>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list">
  <p:cSld name="CUSTOM_4_1_1_3">
    <p:bg>
      <p:bgPr>
        <a:noFill/>
        <a:effectLst/>
      </p:bgPr>
    </p:bg>
    <p:spTree>
      <p:nvGrpSpPr>
        <p:cNvPr id="1" name="Shape 183"/>
        <p:cNvGrpSpPr/>
        <p:nvPr/>
      </p:nvGrpSpPr>
      <p:grpSpPr>
        <a:xfrm>
          <a:off x="0" y="0"/>
          <a:ext cx="0" cy="0"/>
          <a:chOff x="0" y="0"/>
          <a:chExt cx="0" cy="0"/>
        </a:xfrm>
      </p:grpSpPr>
      <p:sp>
        <p:nvSpPr>
          <p:cNvPr id="184" name="Google Shape;184;p22"/>
          <p:cNvSpPr/>
          <p:nvPr/>
        </p:nvSpPr>
        <p:spPr>
          <a:xfrm rot="-5400000">
            <a:off x="7965010" y="-1097203"/>
            <a:ext cx="2387700" cy="2387700"/>
          </a:xfrm>
          <a:prstGeom prst="blockArc">
            <a:avLst>
              <a:gd name="adj1" fmla="val 10820796"/>
              <a:gd name="adj2" fmla="val 16556050"/>
              <a:gd name="adj3" fmla="val 10848"/>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2"/>
          <p:cNvSpPr/>
          <p:nvPr/>
        </p:nvSpPr>
        <p:spPr>
          <a:xfrm>
            <a:off x="-154350" y="236675"/>
            <a:ext cx="9452700" cy="661500"/>
          </a:xfrm>
          <a:prstGeom prst="rect">
            <a:avLst/>
          </a:prstGeom>
          <a:solidFill>
            <a:srgbClr val="75C4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2"/>
          <p:cNvSpPr txBox="1"/>
          <p:nvPr/>
        </p:nvSpPr>
        <p:spPr>
          <a:xfrm>
            <a:off x="1094125" y="389075"/>
            <a:ext cx="6825900" cy="750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b="1">
              <a:solidFill>
                <a:srgbClr val="FFFFFF"/>
              </a:solidFill>
              <a:latin typeface="Montserrat"/>
              <a:ea typeface="Montserrat"/>
              <a:cs typeface="Montserrat"/>
              <a:sym typeface="Montserrat"/>
            </a:endParaRPr>
          </a:p>
        </p:txBody>
      </p:sp>
      <p:sp>
        <p:nvSpPr>
          <p:cNvPr id="187" name="Google Shape;187;p22"/>
          <p:cNvSpPr/>
          <p:nvPr/>
        </p:nvSpPr>
        <p:spPr>
          <a:xfrm rot="-900003">
            <a:off x="-1468002" y="4320800"/>
            <a:ext cx="2387761" cy="2387761"/>
          </a:xfrm>
          <a:prstGeom prst="blockArc">
            <a:avLst>
              <a:gd name="adj1" fmla="val 17506725"/>
              <a:gd name="adj2" fmla="val 21555750"/>
              <a:gd name="adj3" fmla="val 9524"/>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2"/>
          <p:cNvSpPr txBox="1">
            <a:spLocks noGrp="1"/>
          </p:cNvSpPr>
          <p:nvPr>
            <p:ph type="title"/>
          </p:nvPr>
        </p:nvSpPr>
        <p:spPr>
          <a:xfrm>
            <a:off x="1094125" y="281075"/>
            <a:ext cx="77382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9" name="Google Shape;189;p22"/>
          <p:cNvSpPr txBox="1">
            <a:spLocks noGrp="1"/>
          </p:cNvSpPr>
          <p:nvPr>
            <p:ph type="body" idx="1"/>
          </p:nvPr>
        </p:nvSpPr>
        <p:spPr>
          <a:xfrm>
            <a:off x="702900" y="1152475"/>
            <a:ext cx="5339400" cy="3416400"/>
          </a:xfrm>
          <a:prstGeom prst="rect">
            <a:avLst/>
          </a:prstGeom>
        </p:spPr>
        <p:txBody>
          <a:bodyPr spcFirstLastPara="1" wrap="square" lIns="91425" tIns="91425" rIns="91425" bIns="91425" anchor="t" anchorCtr="0">
            <a:noAutofit/>
          </a:bodyPr>
          <a:lstStyle>
            <a:lvl1pPr marL="457200" lvl="0" indent="-317500" rtl="0">
              <a:lnSpc>
                <a:spcPct val="115000"/>
              </a:lnSpc>
              <a:spcBef>
                <a:spcPts val="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1pPr>
            <a:lvl2pPr marL="914400" lvl="1" indent="-317500" rtl="0">
              <a:lnSpc>
                <a:spcPct val="115000"/>
              </a:lnSpc>
              <a:spcBef>
                <a:spcPts val="160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2pPr>
            <a:lvl3pPr marL="1371600" lvl="2" indent="-317500" rtl="0">
              <a:lnSpc>
                <a:spcPct val="115000"/>
              </a:lnSpc>
              <a:spcBef>
                <a:spcPts val="160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3pPr>
            <a:lvl4pPr marL="1828800" lvl="3" indent="-317500" rtl="0">
              <a:lnSpc>
                <a:spcPct val="115000"/>
              </a:lnSpc>
              <a:spcBef>
                <a:spcPts val="160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4pPr>
            <a:lvl5pPr marL="2286000" lvl="4" indent="-317500" rtl="0">
              <a:lnSpc>
                <a:spcPct val="115000"/>
              </a:lnSpc>
              <a:spcBef>
                <a:spcPts val="160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5pPr>
            <a:lvl6pPr marL="2743200" lvl="5" indent="-317500" rtl="0">
              <a:lnSpc>
                <a:spcPct val="115000"/>
              </a:lnSpc>
              <a:spcBef>
                <a:spcPts val="160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6pPr>
            <a:lvl7pPr marL="3200400" lvl="6" indent="-317500" rtl="0">
              <a:lnSpc>
                <a:spcPct val="115000"/>
              </a:lnSpc>
              <a:spcBef>
                <a:spcPts val="160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7pPr>
            <a:lvl8pPr marL="3657600" lvl="7" indent="-317500" rtl="0">
              <a:lnSpc>
                <a:spcPct val="115000"/>
              </a:lnSpc>
              <a:spcBef>
                <a:spcPts val="160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8pPr>
            <a:lvl9pPr marL="4114800" lvl="8" indent="-317500" rtl="0">
              <a:lnSpc>
                <a:spcPct val="115000"/>
              </a:lnSpc>
              <a:spcBef>
                <a:spcPts val="1600"/>
              </a:spcBef>
              <a:spcAft>
                <a:spcPts val="1600"/>
              </a:spcAft>
              <a:buClr>
                <a:schemeClr val="accent1"/>
              </a:buClr>
              <a:buSzPts val="1400"/>
              <a:buFont typeface="Montserrat"/>
              <a:buChar char="■"/>
              <a:defRPr>
                <a:solidFill>
                  <a:schemeClr val="accent1"/>
                </a:solidFill>
                <a:latin typeface="Montserrat"/>
                <a:ea typeface="Montserrat"/>
                <a:cs typeface="Montserrat"/>
                <a:sym typeface="Montserrat"/>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FFFFFF"/>
              </a:buClr>
              <a:buSzPts val="3000"/>
              <a:buFont typeface="Montserrat"/>
              <a:buNone/>
              <a:defRPr sz="3000" b="1">
                <a:solidFill>
                  <a:srgbClr val="FFFFFF"/>
                </a:solidFill>
                <a:latin typeface="Montserrat"/>
                <a:ea typeface="Montserrat"/>
                <a:cs typeface="Montserrat"/>
                <a:sym typeface="Montserrat"/>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1pPr>
            <a:lvl2pPr marL="914400" lvl="1" indent="-317500">
              <a:lnSpc>
                <a:spcPct val="115000"/>
              </a:lnSpc>
              <a:spcBef>
                <a:spcPts val="160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2pPr>
            <a:lvl3pPr marL="1371600" lvl="2" indent="-317500">
              <a:lnSpc>
                <a:spcPct val="115000"/>
              </a:lnSpc>
              <a:spcBef>
                <a:spcPts val="160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3pPr>
            <a:lvl4pPr marL="1828800" lvl="3" indent="-317500">
              <a:lnSpc>
                <a:spcPct val="115000"/>
              </a:lnSpc>
              <a:spcBef>
                <a:spcPts val="160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4pPr>
            <a:lvl5pPr marL="2286000" lvl="4" indent="-317500">
              <a:lnSpc>
                <a:spcPct val="115000"/>
              </a:lnSpc>
              <a:spcBef>
                <a:spcPts val="160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5pPr>
            <a:lvl6pPr marL="2743200" lvl="5" indent="-317500">
              <a:lnSpc>
                <a:spcPct val="115000"/>
              </a:lnSpc>
              <a:spcBef>
                <a:spcPts val="160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6pPr>
            <a:lvl7pPr marL="3200400" lvl="6" indent="-317500">
              <a:lnSpc>
                <a:spcPct val="115000"/>
              </a:lnSpc>
              <a:spcBef>
                <a:spcPts val="160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7pPr>
            <a:lvl8pPr marL="3657600" lvl="7" indent="-317500">
              <a:lnSpc>
                <a:spcPct val="115000"/>
              </a:lnSpc>
              <a:spcBef>
                <a:spcPts val="160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8pPr>
            <a:lvl9pPr marL="4114800" lvl="8" indent="-317500">
              <a:lnSpc>
                <a:spcPct val="115000"/>
              </a:lnSpc>
              <a:spcBef>
                <a:spcPts val="1600"/>
              </a:spcBef>
              <a:spcAft>
                <a:spcPts val="1600"/>
              </a:spcAft>
              <a:buClr>
                <a:schemeClr val="accent1"/>
              </a:buClr>
              <a:buSzPts val="1400"/>
              <a:buFont typeface="Montserrat"/>
              <a:buChar char="■"/>
              <a:defRPr>
                <a:solidFill>
                  <a:schemeClr val="accent1"/>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6" r:id="rId2"/>
    <p:sldLayoutId id="2147483668"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brownsburgnhs.weebly.com/hour-submissions.htm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8" name="Google Shape;228;p32"/>
          <p:cNvSpPr txBox="1">
            <a:spLocks noGrp="1"/>
          </p:cNvSpPr>
          <p:nvPr>
            <p:ph type="title"/>
          </p:nvPr>
        </p:nvSpPr>
        <p:spPr>
          <a:xfrm>
            <a:off x="529683" y="138038"/>
            <a:ext cx="8084634" cy="136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400" dirty="0"/>
              <a:t>WELCOME TO NHS!</a:t>
            </a:r>
            <a:endParaRPr sz="5400" dirty="0"/>
          </a:p>
        </p:txBody>
      </p:sp>
      <p:pic>
        <p:nvPicPr>
          <p:cNvPr id="4" name="Picture 3">
            <a:extLst>
              <a:ext uri="{FF2B5EF4-FFF2-40B4-BE49-F238E27FC236}">
                <a16:creationId xmlns:a16="http://schemas.microsoft.com/office/drawing/2014/main" id="{EBD0D703-EC48-4A2A-9D69-DD6B425B77CD}"/>
              </a:ext>
            </a:extLst>
          </p:cNvPr>
          <p:cNvPicPr>
            <a:picLocks noChangeAspect="1"/>
          </p:cNvPicPr>
          <p:nvPr/>
        </p:nvPicPr>
        <p:blipFill>
          <a:blip r:embed="rId3"/>
          <a:stretch>
            <a:fillRect/>
          </a:stretch>
        </p:blipFill>
        <p:spPr>
          <a:xfrm>
            <a:off x="969463" y="1289026"/>
            <a:ext cx="1575198" cy="1575198"/>
          </a:xfrm>
          <a:prstGeom prst="rect">
            <a:avLst/>
          </a:prstGeom>
          <a:ln w="38100">
            <a:solidFill>
              <a:schemeClr val="accent2"/>
            </a:solidFill>
          </a:ln>
        </p:spPr>
      </p:pic>
      <p:sp>
        <p:nvSpPr>
          <p:cNvPr id="8" name="TextBox 7">
            <a:extLst>
              <a:ext uri="{FF2B5EF4-FFF2-40B4-BE49-F238E27FC236}">
                <a16:creationId xmlns:a16="http://schemas.microsoft.com/office/drawing/2014/main" id="{D35E5CA9-B91E-4F55-A5BF-058268866995}"/>
              </a:ext>
            </a:extLst>
          </p:cNvPr>
          <p:cNvSpPr txBox="1"/>
          <p:nvPr/>
        </p:nvSpPr>
        <p:spPr>
          <a:xfrm>
            <a:off x="2544661" y="1414905"/>
            <a:ext cx="5515699" cy="1323439"/>
          </a:xfrm>
          <a:prstGeom prst="rect">
            <a:avLst/>
          </a:prstGeom>
          <a:noFill/>
          <a:ln>
            <a:noFill/>
          </a:ln>
        </p:spPr>
        <p:txBody>
          <a:bodyPr wrap="square" rtlCol="0">
            <a:spAutoFit/>
          </a:bodyPr>
          <a:lstStyle/>
          <a:p>
            <a:pPr algn="ctr"/>
            <a:r>
              <a:rPr lang="en-US" sz="1600" b="1" dirty="0">
                <a:solidFill>
                  <a:schemeClr val="accent1"/>
                </a:solidFill>
                <a:latin typeface="Montserrat" panose="00000500000000000000" pitchFamily="2" charset="0"/>
              </a:rPr>
              <a:t>Please sign in at the front table. Check the number of hours and points you have by scanning the QR code. If you notice anything missing, please talk to one of the secretaries (Amelia, </a:t>
            </a:r>
            <a:r>
              <a:rPr lang="en-US" sz="1600" b="1" dirty="0" err="1">
                <a:solidFill>
                  <a:schemeClr val="accent1"/>
                </a:solidFill>
                <a:latin typeface="Montserrat" panose="00000500000000000000" pitchFamily="2" charset="0"/>
              </a:rPr>
              <a:t>Sruthika</a:t>
            </a:r>
            <a:r>
              <a:rPr lang="en-US" sz="1600" b="1" dirty="0">
                <a:solidFill>
                  <a:schemeClr val="accent1"/>
                </a:solidFill>
                <a:latin typeface="Montserrat" panose="00000500000000000000" pitchFamily="2" charset="0"/>
              </a:rPr>
              <a:t>, Emily, or Comfort)</a:t>
            </a:r>
          </a:p>
        </p:txBody>
      </p:sp>
      <p:sp>
        <p:nvSpPr>
          <p:cNvPr id="9" name="TextBox 8">
            <a:extLst>
              <a:ext uri="{FF2B5EF4-FFF2-40B4-BE49-F238E27FC236}">
                <a16:creationId xmlns:a16="http://schemas.microsoft.com/office/drawing/2014/main" id="{C0974675-4869-4B01-AD6A-F6410BFC4538}"/>
              </a:ext>
            </a:extLst>
          </p:cNvPr>
          <p:cNvSpPr txBox="1"/>
          <p:nvPr/>
        </p:nvSpPr>
        <p:spPr>
          <a:xfrm>
            <a:off x="969463" y="3315864"/>
            <a:ext cx="5471536" cy="1077218"/>
          </a:xfrm>
          <a:prstGeom prst="rect">
            <a:avLst/>
          </a:prstGeom>
          <a:noFill/>
          <a:ln>
            <a:noFill/>
          </a:ln>
        </p:spPr>
        <p:txBody>
          <a:bodyPr wrap="square" rtlCol="0">
            <a:spAutoFit/>
          </a:bodyPr>
          <a:lstStyle/>
          <a:p>
            <a:pPr algn="ctr"/>
            <a:r>
              <a:rPr lang="en-US" sz="1600" b="1" dirty="0">
                <a:solidFill>
                  <a:schemeClr val="accent1"/>
                </a:solidFill>
                <a:latin typeface="Montserrat" panose="00000500000000000000" pitchFamily="2" charset="0"/>
              </a:rPr>
              <a:t>Please take one card from the table and write 3-6 sentences thanking the teacher for all they do. When finished, put the card in the finished stack. Please sign the card “Your Name (NHS)” </a:t>
            </a:r>
          </a:p>
        </p:txBody>
      </p:sp>
      <p:pic>
        <p:nvPicPr>
          <p:cNvPr id="1026" name="Picture 2" descr="Thank You Images - Free Download on Freepik">
            <a:extLst>
              <a:ext uri="{FF2B5EF4-FFF2-40B4-BE49-F238E27FC236}">
                <a16:creationId xmlns:a16="http://schemas.microsoft.com/office/drawing/2014/main" id="{98AA677E-0D5E-4B9D-B471-456D6C9A8A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5163" y="3066875"/>
            <a:ext cx="1575197" cy="1575197"/>
          </a:xfrm>
          <a:prstGeom prst="rect">
            <a:avLst/>
          </a:prstGeom>
          <a:noFill/>
          <a:ln w="38100">
            <a:solidFill>
              <a:schemeClr val="accent2"/>
            </a:solidFill>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2"/>
          <p:cNvSpPr txBox="1">
            <a:spLocks noGrp="1"/>
          </p:cNvSpPr>
          <p:nvPr>
            <p:ph type="subTitle" idx="1"/>
          </p:nvPr>
        </p:nvSpPr>
        <p:spPr>
          <a:xfrm>
            <a:off x="1424620" y="2069296"/>
            <a:ext cx="2133570" cy="620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Submit Service Hours Here</a:t>
            </a:r>
            <a:endParaRPr dirty="0"/>
          </a:p>
        </p:txBody>
      </p:sp>
      <p:sp>
        <p:nvSpPr>
          <p:cNvPr id="228" name="Google Shape;228;p32"/>
          <p:cNvSpPr txBox="1">
            <a:spLocks noGrp="1"/>
          </p:cNvSpPr>
          <p:nvPr>
            <p:ph type="title"/>
          </p:nvPr>
        </p:nvSpPr>
        <p:spPr>
          <a:xfrm>
            <a:off x="1132644" y="567689"/>
            <a:ext cx="6878712" cy="1362000"/>
          </a:xfrm>
          <a:prstGeom prst="rect">
            <a:avLst/>
          </a:prstGeom>
        </p:spPr>
        <p:txBody>
          <a:bodyPr spcFirstLastPara="1" wrap="square" lIns="91425" tIns="91425" rIns="91425" bIns="91425" anchor="ctr" anchorCtr="0">
            <a:noAutofit/>
          </a:bodyPr>
          <a:lstStyle/>
          <a:p>
            <a:r>
              <a:rPr lang="en-US" dirty="0"/>
              <a:t> Any Questions?</a:t>
            </a:r>
            <a:br>
              <a:rPr lang="en-US" dirty="0"/>
            </a:br>
            <a:r>
              <a:rPr lang="en-US" sz="2400" dirty="0"/>
              <a:t>(Next Meeting- February 23</a:t>
            </a:r>
            <a:r>
              <a:rPr lang="en-US" sz="2400" baseline="30000" dirty="0"/>
              <a:t>rd</a:t>
            </a:r>
            <a:r>
              <a:rPr lang="en-US" sz="2400" dirty="0"/>
              <a:t>)</a:t>
            </a:r>
          </a:p>
        </p:txBody>
      </p:sp>
      <p:pic>
        <p:nvPicPr>
          <p:cNvPr id="3" name="Picture 2">
            <a:extLst>
              <a:ext uri="{FF2B5EF4-FFF2-40B4-BE49-F238E27FC236}">
                <a16:creationId xmlns:a16="http://schemas.microsoft.com/office/drawing/2014/main" id="{F0EA826E-AB4C-4F00-A396-F512EB5E4CB7}"/>
              </a:ext>
            </a:extLst>
          </p:cNvPr>
          <p:cNvPicPr>
            <a:picLocks noChangeAspect="1"/>
          </p:cNvPicPr>
          <p:nvPr/>
        </p:nvPicPr>
        <p:blipFill>
          <a:blip r:embed="rId3"/>
          <a:stretch>
            <a:fillRect/>
          </a:stretch>
        </p:blipFill>
        <p:spPr>
          <a:xfrm>
            <a:off x="1696068" y="2910530"/>
            <a:ext cx="1590675" cy="1524000"/>
          </a:xfrm>
          <a:prstGeom prst="rect">
            <a:avLst/>
          </a:prstGeom>
          <a:ln w="76200">
            <a:solidFill>
              <a:schemeClr val="accent1"/>
            </a:solidFill>
          </a:ln>
        </p:spPr>
      </p:pic>
      <p:pic>
        <p:nvPicPr>
          <p:cNvPr id="1026" name="Picture 2" descr="Remind: School Communication - Apps on Google Play">
            <a:extLst>
              <a:ext uri="{FF2B5EF4-FFF2-40B4-BE49-F238E27FC236}">
                <a16:creationId xmlns:a16="http://schemas.microsoft.com/office/drawing/2014/main" id="{E2DAA280-CFB2-4F2B-85C0-E128B1A89A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9793" y="2910529"/>
            <a:ext cx="1524001" cy="1524001"/>
          </a:xfrm>
          <a:prstGeom prst="rect">
            <a:avLst/>
          </a:prstGeom>
          <a:noFill/>
          <a:ln w="76200">
            <a:solidFill>
              <a:schemeClr val="accent1"/>
            </a:solidFill>
          </a:ln>
          <a:extLst>
            <a:ext uri="{909E8E84-426E-40DD-AFC4-6F175D3DCCD1}">
              <a14:hiddenFill xmlns:a14="http://schemas.microsoft.com/office/drawing/2010/main">
                <a:solidFill>
                  <a:srgbClr val="FFFFFF"/>
                </a:solidFill>
              </a14:hiddenFill>
            </a:ext>
          </a:extLst>
        </p:spPr>
      </p:pic>
      <p:sp>
        <p:nvSpPr>
          <p:cNvPr id="7" name="Google Shape;227;p32">
            <a:extLst>
              <a:ext uri="{FF2B5EF4-FFF2-40B4-BE49-F238E27FC236}">
                <a16:creationId xmlns:a16="http://schemas.microsoft.com/office/drawing/2014/main" id="{692CC4E8-EB9D-456D-979A-B8B63E8F8085}"/>
              </a:ext>
            </a:extLst>
          </p:cNvPr>
          <p:cNvSpPr txBox="1">
            <a:spLocks/>
          </p:cNvSpPr>
          <p:nvPr/>
        </p:nvSpPr>
        <p:spPr>
          <a:xfrm>
            <a:off x="3788986" y="2120267"/>
            <a:ext cx="1707921" cy="620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1pPr>
            <a:lvl2pPr marL="914400" marR="0" lvl="1" indent="-317500" algn="l"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2pPr>
            <a:lvl3pPr marL="1371600" marR="0" lvl="2" indent="-317500" algn="l"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3pPr>
            <a:lvl4pPr marL="1828800" marR="0" lvl="3" indent="-317500" algn="l"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4pPr>
            <a:lvl5pPr marL="2286000" marR="0" lvl="4" indent="-317500" algn="l"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5pPr>
            <a:lvl6pPr marL="2743200" marR="0" lvl="5" indent="-317500" algn="l"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6pPr>
            <a:lvl7pPr marL="3200400" marR="0" lvl="6" indent="-317500" algn="l"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7pPr>
            <a:lvl8pPr marL="3657600" marR="0" lvl="7" indent="-317500" algn="l"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8pPr>
            <a:lvl9pPr marL="4114800" marR="0" lvl="8" indent="-317500" algn="l"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9pPr>
          </a:lstStyle>
          <a:p>
            <a:pPr marL="0" indent="0"/>
            <a:r>
              <a:rPr lang="en-US" dirty="0"/>
              <a:t>@bhsnhs23</a:t>
            </a:r>
          </a:p>
        </p:txBody>
      </p:sp>
      <p:pic>
        <p:nvPicPr>
          <p:cNvPr id="8" name="Picture 7" descr="Qr code&#10;&#10;Description automatically generated">
            <a:extLst>
              <a:ext uri="{FF2B5EF4-FFF2-40B4-BE49-F238E27FC236}">
                <a16:creationId xmlns:a16="http://schemas.microsoft.com/office/drawing/2014/main" id="{DFD5C41D-EC83-4663-99B1-9813B24079A1}"/>
              </a:ext>
            </a:extLst>
          </p:cNvPr>
          <p:cNvPicPr>
            <a:picLocks noChangeAspect="1"/>
          </p:cNvPicPr>
          <p:nvPr/>
        </p:nvPicPr>
        <p:blipFill rotWithShape="1">
          <a:blip r:embed="rId5"/>
          <a:srcRect l="7097" t="4820" r="7566" b="24343"/>
          <a:stretch/>
        </p:blipFill>
        <p:spPr>
          <a:xfrm>
            <a:off x="5964997" y="2910528"/>
            <a:ext cx="1549573" cy="1524001"/>
          </a:xfrm>
          <a:prstGeom prst="rect">
            <a:avLst/>
          </a:prstGeom>
          <a:ln w="76200">
            <a:solidFill>
              <a:schemeClr val="accent1"/>
            </a:solidFill>
          </a:ln>
        </p:spPr>
      </p:pic>
      <p:sp>
        <p:nvSpPr>
          <p:cNvPr id="9" name="Google Shape;227;p32">
            <a:extLst>
              <a:ext uri="{FF2B5EF4-FFF2-40B4-BE49-F238E27FC236}">
                <a16:creationId xmlns:a16="http://schemas.microsoft.com/office/drawing/2014/main" id="{05BC6BA8-EF12-4ECA-9E1D-F38CCF64B03C}"/>
              </a:ext>
            </a:extLst>
          </p:cNvPr>
          <p:cNvSpPr txBox="1">
            <a:spLocks/>
          </p:cNvSpPr>
          <p:nvPr/>
        </p:nvSpPr>
        <p:spPr>
          <a:xfrm>
            <a:off x="5672999" y="2076681"/>
            <a:ext cx="2222064" cy="620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1pPr>
            <a:lvl2pPr marL="914400" marR="0" lvl="1" indent="-317500" algn="l"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2pPr>
            <a:lvl3pPr marL="1371600" marR="0" lvl="2" indent="-317500" algn="l"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3pPr>
            <a:lvl4pPr marL="1828800" marR="0" lvl="3" indent="-317500" algn="l"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4pPr>
            <a:lvl5pPr marL="2286000" marR="0" lvl="4" indent="-317500" algn="l"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5pPr>
            <a:lvl6pPr marL="2743200" marR="0" lvl="5" indent="-317500" algn="l"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6pPr>
            <a:lvl7pPr marL="3200400" marR="0" lvl="6" indent="-317500" algn="l"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7pPr>
            <a:lvl8pPr marL="3657600" marR="0" lvl="7" indent="-317500" algn="l"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8pPr>
            <a:lvl9pPr marL="4114800" marR="0" lvl="8" indent="-317500" algn="l" rtl="0">
              <a:lnSpc>
                <a:spcPct val="100000"/>
              </a:lnSpc>
              <a:spcBef>
                <a:spcPts val="0"/>
              </a:spcBef>
              <a:spcAft>
                <a:spcPts val="0"/>
              </a:spcAft>
              <a:buClr>
                <a:schemeClr val="accent1"/>
              </a:buClr>
              <a:buSzPts val="1400"/>
              <a:buFont typeface="Montserrat"/>
              <a:buNone/>
              <a:defRPr sz="2000" b="0" i="0" u="none" strike="noStrike" cap="none">
                <a:solidFill>
                  <a:schemeClr val="accent1"/>
                </a:solidFill>
                <a:latin typeface="Montserrat"/>
                <a:ea typeface="Montserrat"/>
                <a:cs typeface="Montserrat"/>
                <a:sym typeface="Montserrat"/>
              </a:defRPr>
            </a:lvl9pPr>
          </a:lstStyle>
          <a:p>
            <a:pPr marL="0" indent="0"/>
            <a:r>
              <a:rPr lang="en-US" dirty="0"/>
              <a:t>View Hours and Points Here</a:t>
            </a:r>
          </a:p>
        </p:txBody>
      </p:sp>
    </p:spTree>
    <p:extLst>
      <p:ext uri="{BB962C8B-B14F-4D97-AF65-F5344CB8AC3E}">
        <p14:creationId xmlns:p14="http://schemas.microsoft.com/office/powerpoint/2010/main" val="4180456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80"/>
        <p:cNvGrpSpPr/>
        <p:nvPr/>
      </p:nvGrpSpPr>
      <p:grpSpPr>
        <a:xfrm>
          <a:off x="0" y="0"/>
          <a:ext cx="0" cy="0"/>
          <a:chOff x="0" y="0"/>
          <a:chExt cx="0" cy="0"/>
        </a:xfrm>
      </p:grpSpPr>
      <p:sp>
        <p:nvSpPr>
          <p:cNvPr id="4782" name="Google Shape;4782;p59"/>
          <p:cNvSpPr txBox="1">
            <a:spLocks noGrp="1"/>
          </p:cNvSpPr>
          <p:nvPr>
            <p:ph type="title"/>
          </p:nvPr>
        </p:nvSpPr>
        <p:spPr>
          <a:xfrm>
            <a:off x="-170122" y="281075"/>
            <a:ext cx="9494875"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STAY CONNECTED WITH NHS</a:t>
            </a:r>
            <a:endParaRPr dirty="0"/>
          </a:p>
        </p:txBody>
      </p:sp>
      <p:pic>
        <p:nvPicPr>
          <p:cNvPr id="16" name="Picture 2" descr="Remind: School Communication - Apps on Google Play">
            <a:extLst>
              <a:ext uri="{FF2B5EF4-FFF2-40B4-BE49-F238E27FC236}">
                <a16:creationId xmlns:a16="http://schemas.microsoft.com/office/drawing/2014/main" id="{8977DD0C-55C0-4619-B61A-5C2E3D1CCE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402" y="1021652"/>
            <a:ext cx="1132222" cy="1132222"/>
          </a:xfrm>
          <a:prstGeom prst="round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B797ED93-A990-46FF-99FB-4A3FECD1955B}"/>
              </a:ext>
            </a:extLst>
          </p:cNvPr>
          <p:cNvSpPr txBox="1"/>
          <p:nvPr/>
        </p:nvSpPr>
        <p:spPr>
          <a:xfrm>
            <a:off x="4638438" y="1131623"/>
            <a:ext cx="3869473" cy="1015663"/>
          </a:xfrm>
          <a:prstGeom prst="rect">
            <a:avLst/>
          </a:prstGeom>
          <a:noFill/>
          <a:ln>
            <a:noFill/>
          </a:ln>
        </p:spPr>
        <p:txBody>
          <a:bodyPr wrap="square" lIns="91440" tIns="45720" rIns="91440" bIns="45720" rtlCol="0" anchor="t">
            <a:spAutoFit/>
          </a:bodyPr>
          <a:lstStyle/>
          <a:p>
            <a:pPr algn="ctr"/>
            <a:endParaRPr lang="en-US" sz="1800" b="1" dirty="0">
              <a:solidFill>
                <a:schemeClr val="accent3"/>
              </a:solidFill>
              <a:latin typeface="Montserrat" panose="00000500000000000000" pitchFamily="2" charset="0"/>
            </a:endParaRPr>
          </a:p>
          <a:p>
            <a:pPr algn="ctr"/>
            <a:r>
              <a:rPr lang="en-US" sz="2400" b="1" dirty="0">
                <a:solidFill>
                  <a:schemeClr val="accent3"/>
                </a:solidFill>
                <a:latin typeface="Montserrat" panose="00000500000000000000" pitchFamily="2" charset="0"/>
              </a:rPr>
              <a:t>Important Dates</a:t>
            </a:r>
            <a:endParaRPr lang="en-US" sz="2400" b="1" i="0" dirty="0">
              <a:solidFill>
                <a:schemeClr val="accent1"/>
              </a:solidFill>
              <a:effectLst/>
              <a:latin typeface="Montserrat" panose="00000500000000000000" pitchFamily="2" charset="0"/>
            </a:endParaRPr>
          </a:p>
          <a:p>
            <a:pPr algn="ctr"/>
            <a:endParaRPr lang="en-US" sz="1800" b="1" dirty="0">
              <a:solidFill>
                <a:schemeClr val="accent1"/>
              </a:solidFill>
              <a:latin typeface="Montserrat" panose="00000500000000000000" pitchFamily="2" charset="0"/>
            </a:endParaRPr>
          </a:p>
        </p:txBody>
      </p:sp>
      <p:pic>
        <p:nvPicPr>
          <p:cNvPr id="2050" name="Picture 2" descr="Free Website Builder: Build a Free Website or Online Store | Weebly">
            <a:extLst>
              <a:ext uri="{FF2B5EF4-FFF2-40B4-BE49-F238E27FC236}">
                <a16:creationId xmlns:a16="http://schemas.microsoft.com/office/drawing/2014/main" id="{A992F0B1-31D7-473C-97AF-A9987475C5E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7316" t="5501" r="11313" b="2843"/>
          <a:stretch/>
        </p:blipFill>
        <p:spPr bwMode="auto">
          <a:xfrm>
            <a:off x="358042" y="3806312"/>
            <a:ext cx="1138581" cy="1132222"/>
          </a:xfrm>
          <a:prstGeom prst="round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pic>
        <p:nvPicPr>
          <p:cNvPr id="2052" name="Picture 4" descr="Instagram - Wikipedia">
            <a:extLst>
              <a:ext uri="{FF2B5EF4-FFF2-40B4-BE49-F238E27FC236}">
                <a16:creationId xmlns:a16="http://schemas.microsoft.com/office/drawing/2014/main" id="{198507D7-8527-494E-8765-8DED50310DD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148" t="2572" r="3191" b="2926"/>
          <a:stretch/>
        </p:blipFill>
        <p:spPr bwMode="auto">
          <a:xfrm>
            <a:off x="358043" y="2405689"/>
            <a:ext cx="1138581" cy="1148808"/>
          </a:xfrm>
          <a:prstGeom prst="round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1AABD06F-FC34-40ED-9B25-CC74621CB18E}"/>
              </a:ext>
            </a:extLst>
          </p:cNvPr>
          <p:cNvSpPr txBox="1"/>
          <p:nvPr/>
        </p:nvSpPr>
        <p:spPr>
          <a:xfrm>
            <a:off x="1618461" y="701375"/>
            <a:ext cx="5100867" cy="3970318"/>
          </a:xfrm>
          <a:prstGeom prst="rect">
            <a:avLst/>
          </a:prstGeom>
          <a:noFill/>
          <a:ln>
            <a:noFill/>
          </a:ln>
        </p:spPr>
        <p:txBody>
          <a:bodyPr wrap="square" lIns="91440" tIns="45720" rIns="91440" bIns="45720" rtlCol="0" anchor="t">
            <a:spAutoFit/>
          </a:bodyPr>
          <a:lstStyle/>
          <a:p>
            <a:pPr algn="ctr"/>
            <a:endParaRPr lang="en-US" sz="1800" b="1" dirty="0">
              <a:solidFill>
                <a:schemeClr val="accent3"/>
              </a:solidFill>
              <a:latin typeface="Montserrat" panose="00000500000000000000" pitchFamily="2" charset="0"/>
            </a:endParaRPr>
          </a:p>
          <a:p>
            <a:endParaRPr lang="en-US" sz="1800" b="1" dirty="0">
              <a:solidFill>
                <a:schemeClr val="accent1"/>
              </a:solidFill>
              <a:latin typeface="Montserrat" panose="00000500000000000000" pitchFamily="2" charset="0"/>
            </a:endParaRPr>
          </a:p>
          <a:p>
            <a:r>
              <a:rPr lang="en-US" sz="1800" b="1" dirty="0">
                <a:solidFill>
                  <a:schemeClr val="accent1"/>
                </a:solidFill>
                <a:latin typeface="Montserrat" panose="00000500000000000000" pitchFamily="2" charset="0"/>
              </a:rPr>
              <a:t>Remind:</a:t>
            </a:r>
          </a:p>
          <a:p>
            <a:r>
              <a:rPr lang="en-US" sz="1800" b="1" dirty="0">
                <a:solidFill>
                  <a:schemeClr val="accent1"/>
                </a:solidFill>
                <a:latin typeface="Montserrat" panose="00000500000000000000" pitchFamily="2" charset="0"/>
              </a:rPr>
              <a:t>@bhsnhs23</a:t>
            </a:r>
          </a:p>
          <a:p>
            <a:endParaRPr lang="en-US" sz="1800" b="1" dirty="0">
              <a:solidFill>
                <a:schemeClr val="accent1"/>
              </a:solidFill>
              <a:latin typeface="Montserrat" panose="00000500000000000000" pitchFamily="2" charset="0"/>
            </a:endParaRPr>
          </a:p>
          <a:p>
            <a:endParaRPr lang="en-US" sz="1800" b="1" dirty="0">
              <a:solidFill>
                <a:schemeClr val="accent1"/>
              </a:solidFill>
              <a:latin typeface="Montserrat" panose="00000500000000000000" pitchFamily="2" charset="0"/>
            </a:endParaRPr>
          </a:p>
          <a:p>
            <a:endParaRPr lang="en-US" sz="1800" b="1" dirty="0">
              <a:solidFill>
                <a:schemeClr val="accent1"/>
              </a:solidFill>
              <a:latin typeface="Montserrat" panose="00000500000000000000" pitchFamily="2" charset="0"/>
            </a:endParaRPr>
          </a:p>
          <a:p>
            <a:r>
              <a:rPr lang="en-US" sz="1800" b="1" dirty="0">
                <a:solidFill>
                  <a:schemeClr val="accent1"/>
                </a:solidFill>
                <a:latin typeface="Montserrat" panose="00000500000000000000" pitchFamily="2" charset="0"/>
              </a:rPr>
              <a:t>Instagram:</a:t>
            </a:r>
          </a:p>
          <a:p>
            <a:r>
              <a:rPr lang="en-US" sz="1800" b="1" dirty="0">
                <a:solidFill>
                  <a:schemeClr val="accent1"/>
                </a:solidFill>
                <a:latin typeface="Montserrat" panose="00000500000000000000" pitchFamily="2" charset="0"/>
              </a:rPr>
              <a:t>@bburgnhs</a:t>
            </a:r>
          </a:p>
          <a:p>
            <a:endParaRPr lang="en-US" sz="1800" b="1" dirty="0">
              <a:solidFill>
                <a:schemeClr val="accent1"/>
              </a:solidFill>
              <a:latin typeface="Montserrat" panose="00000500000000000000" pitchFamily="2" charset="0"/>
            </a:endParaRPr>
          </a:p>
          <a:p>
            <a:endParaRPr lang="en-US" sz="1800" b="1" dirty="0">
              <a:solidFill>
                <a:schemeClr val="accent1"/>
              </a:solidFill>
              <a:latin typeface="Montserrat" panose="00000500000000000000" pitchFamily="2" charset="0"/>
            </a:endParaRPr>
          </a:p>
          <a:p>
            <a:endParaRPr lang="en-US" sz="1800" b="1" dirty="0">
              <a:solidFill>
                <a:schemeClr val="accent1"/>
              </a:solidFill>
              <a:latin typeface="Montserrat" panose="00000500000000000000" pitchFamily="2" charset="0"/>
            </a:endParaRPr>
          </a:p>
          <a:p>
            <a:r>
              <a:rPr lang="en-US" sz="1800" b="1" dirty="0">
                <a:solidFill>
                  <a:schemeClr val="accent1"/>
                </a:solidFill>
                <a:latin typeface="Montserrat" panose="00000500000000000000" pitchFamily="2" charset="0"/>
              </a:rPr>
              <a:t>Website:</a:t>
            </a:r>
          </a:p>
          <a:p>
            <a:r>
              <a:rPr lang="en-US" sz="1800" b="1" dirty="0">
                <a:solidFill>
                  <a:schemeClr val="accent1"/>
                </a:solidFill>
                <a:latin typeface="Montserrat" panose="00000500000000000000" pitchFamily="2" charset="0"/>
              </a:rPr>
              <a:t>http://brownsburgnhs.weebly.com</a:t>
            </a:r>
          </a:p>
        </p:txBody>
      </p:sp>
      <p:graphicFrame>
        <p:nvGraphicFramePr>
          <p:cNvPr id="3" name="Table 3">
            <a:extLst>
              <a:ext uri="{FF2B5EF4-FFF2-40B4-BE49-F238E27FC236}">
                <a16:creationId xmlns:a16="http://schemas.microsoft.com/office/drawing/2014/main" id="{974DE009-27D4-476A-BE06-1CA40AF951A9}"/>
              </a:ext>
            </a:extLst>
          </p:cNvPr>
          <p:cNvGraphicFramePr>
            <a:graphicFrameLocks noGrp="1"/>
          </p:cNvGraphicFramePr>
          <p:nvPr>
            <p:extLst>
              <p:ext uri="{D42A27DB-BD31-4B8C-83A1-F6EECF244321}">
                <p14:modId xmlns:p14="http://schemas.microsoft.com/office/powerpoint/2010/main" val="99806910"/>
              </p:ext>
            </p:extLst>
          </p:nvPr>
        </p:nvGraphicFramePr>
        <p:xfrm>
          <a:off x="4000500" y="1949134"/>
          <a:ext cx="4897864" cy="2026920"/>
        </p:xfrm>
        <a:graphic>
          <a:graphicData uri="http://schemas.openxmlformats.org/drawingml/2006/table">
            <a:tbl>
              <a:tblPr firstRow="1" bandRow="1">
                <a:tableStyleId>{907D95B3-8EDB-4289-A0E6-FD1B4F512432}</a:tableStyleId>
              </a:tblPr>
              <a:tblGrid>
                <a:gridCol w="2448932">
                  <a:extLst>
                    <a:ext uri="{9D8B030D-6E8A-4147-A177-3AD203B41FA5}">
                      <a16:colId xmlns:a16="http://schemas.microsoft.com/office/drawing/2014/main" val="3125487774"/>
                    </a:ext>
                  </a:extLst>
                </a:gridCol>
                <a:gridCol w="2448932">
                  <a:extLst>
                    <a:ext uri="{9D8B030D-6E8A-4147-A177-3AD203B41FA5}">
                      <a16:colId xmlns:a16="http://schemas.microsoft.com/office/drawing/2014/main" val="1830120258"/>
                    </a:ext>
                  </a:extLst>
                </a:gridCol>
              </a:tblGrid>
              <a:tr h="370840">
                <a:tc>
                  <a:txBody>
                    <a:bodyPr/>
                    <a:lstStyle/>
                    <a:p>
                      <a:pPr algn="ctr"/>
                      <a:r>
                        <a:rPr lang="en-US" sz="1800" b="1" dirty="0">
                          <a:solidFill>
                            <a:schemeClr val="accent2"/>
                          </a:solidFill>
                          <a:latin typeface="Montserrat" panose="00000500000000000000" pitchFamily="2" charset="0"/>
                        </a:rPr>
                        <a:t>Thursday 2/23</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solidFill>
                            <a:schemeClr val="accent2"/>
                          </a:solidFill>
                          <a:latin typeface="Montserrat" panose="00000500000000000000" pitchFamily="2" charset="0"/>
                        </a:rPr>
                        <a:t>Meeting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00290142"/>
                  </a:ext>
                </a:extLst>
              </a:tr>
              <a:tr h="370840">
                <a:tc>
                  <a:txBody>
                    <a:bodyPr/>
                    <a:lstStyle/>
                    <a:p>
                      <a:pPr algn="ctr"/>
                      <a:r>
                        <a:rPr lang="en-US" sz="1800" b="1" dirty="0">
                          <a:solidFill>
                            <a:schemeClr val="accent2"/>
                          </a:solidFill>
                          <a:latin typeface="Montserrat" panose="00000500000000000000" pitchFamily="2" charset="0"/>
                        </a:rPr>
                        <a:t>Thursday 4/13</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solidFill>
                            <a:schemeClr val="accent2"/>
                          </a:solidFill>
                          <a:latin typeface="Montserrat" panose="00000500000000000000" pitchFamily="2" charset="0"/>
                        </a:rPr>
                        <a:t>Final Meeting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032735"/>
                  </a:ext>
                </a:extLst>
              </a:tr>
              <a:tr h="370840">
                <a:tc>
                  <a:txBody>
                    <a:bodyPr/>
                    <a:lstStyle/>
                    <a:p>
                      <a:pPr algn="ctr"/>
                      <a:r>
                        <a:rPr lang="en-US" sz="1800" b="1" dirty="0">
                          <a:solidFill>
                            <a:schemeClr val="accent2"/>
                          </a:solidFill>
                          <a:latin typeface="Montserrat" panose="00000500000000000000" pitchFamily="2" charset="0"/>
                        </a:rPr>
                        <a:t>Wednesday 4/26</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solidFill>
                            <a:schemeClr val="accent2"/>
                          </a:solidFill>
                          <a:latin typeface="Montserrat" panose="00000500000000000000" pitchFamily="2" charset="0"/>
                        </a:rPr>
                        <a:t>ALL HOURS DUE</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99804734"/>
                  </a:ext>
                </a:extLst>
              </a:tr>
              <a:tr h="370840">
                <a:tc>
                  <a:txBody>
                    <a:bodyPr/>
                    <a:lstStyle/>
                    <a:p>
                      <a:pPr algn="ctr"/>
                      <a:endParaRPr lang="en-US" sz="1800" b="1" dirty="0">
                        <a:solidFill>
                          <a:schemeClr val="accent2"/>
                        </a:solidFill>
                        <a:latin typeface="Montserrat" panose="00000500000000000000" pitchFamily="2" charset="0"/>
                      </a:endParaRPr>
                    </a:p>
                    <a:p>
                      <a:pPr algn="ctr"/>
                      <a:r>
                        <a:rPr lang="en-US" sz="1800" b="1" dirty="0">
                          <a:solidFill>
                            <a:schemeClr val="accent2"/>
                          </a:solidFill>
                          <a:latin typeface="Montserrat" panose="00000500000000000000" pitchFamily="2" charset="0"/>
                        </a:rPr>
                        <a:t>Thursday 4/27</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solidFill>
                            <a:schemeClr val="accent2"/>
                          </a:solidFill>
                          <a:latin typeface="Montserrat" panose="00000500000000000000" pitchFamily="2" charset="0"/>
                        </a:rPr>
                        <a:t>Optional Grab and Go Breakfast Celebration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8457062"/>
                  </a:ext>
                </a:extLst>
              </a:tr>
            </a:tbl>
          </a:graphicData>
        </a:graphic>
      </p:graphicFrame>
    </p:spTree>
    <p:extLst>
      <p:ext uri="{BB962C8B-B14F-4D97-AF65-F5344CB8AC3E}">
        <p14:creationId xmlns:p14="http://schemas.microsoft.com/office/powerpoint/2010/main" val="3865840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7CF3A-FCC0-68FD-9F51-437EF4EFA03B}"/>
              </a:ext>
            </a:extLst>
          </p:cNvPr>
          <p:cNvSpPr>
            <a:spLocks noGrp="1"/>
          </p:cNvSpPr>
          <p:nvPr>
            <p:ph type="title"/>
          </p:nvPr>
        </p:nvSpPr>
        <p:spPr>
          <a:xfrm>
            <a:off x="5041" y="281075"/>
            <a:ext cx="9139991" cy="572700"/>
          </a:xfrm>
        </p:spPr>
        <p:txBody>
          <a:bodyPr/>
          <a:lstStyle/>
          <a:p>
            <a:pPr algn="ctr"/>
            <a:r>
              <a:rPr lang="en-US" dirty="0"/>
              <a:t>UPCOMING OPTIONAL EVENTS</a:t>
            </a:r>
          </a:p>
        </p:txBody>
      </p:sp>
      <p:sp>
        <p:nvSpPr>
          <p:cNvPr id="3" name="Text Placeholder 2">
            <a:extLst>
              <a:ext uri="{FF2B5EF4-FFF2-40B4-BE49-F238E27FC236}">
                <a16:creationId xmlns:a16="http://schemas.microsoft.com/office/drawing/2014/main" id="{09EFBFB9-51BF-BBAD-F765-0B3AC8A59C94}"/>
              </a:ext>
            </a:extLst>
          </p:cNvPr>
          <p:cNvSpPr>
            <a:spLocks noGrp="1"/>
          </p:cNvSpPr>
          <p:nvPr>
            <p:ph type="body" idx="1"/>
          </p:nvPr>
        </p:nvSpPr>
        <p:spPr>
          <a:xfrm>
            <a:off x="506623" y="1007662"/>
            <a:ext cx="4065377" cy="3968621"/>
          </a:xfrm>
        </p:spPr>
        <p:txBody>
          <a:bodyPr/>
          <a:lstStyle/>
          <a:p>
            <a:pPr algn="ctr">
              <a:lnSpc>
                <a:spcPct val="114999"/>
              </a:lnSpc>
              <a:buNone/>
            </a:pPr>
            <a:r>
              <a:rPr lang="en-US" sz="1600" b="1" dirty="0">
                <a:solidFill>
                  <a:schemeClr val="accent3"/>
                </a:solidFill>
              </a:rPr>
              <a:t>White Lick Family Fun Night</a:t>
            </a:r>
          </a:p>
          <a:p>
            <a:pPr algn="ctr">
              <a:lnSpc>
                <a:spcPct val="114999"/>
              </a:lnSpc>
              <a:buNone/>
            </a:pPr>
            <a:r>
              <a:rPr lang="en-US" sz="1600" b="1" dirty="0"/>
              <a:t>Friday 1/27</a:t>
            </a:r>
          </a:p>
          <a:p>
            <a:pPr algn="ctr">
              <a:lnSpc>
                <a:spcPct val="114999"/>
              </a:lnSpc>
              <a:buNone/>
            </a:pPr>
            <a:r>
              <a:rPr lang="en-US" sz="1600" b="1" dirty="0"/>
              <a:t>5:45-7:15</a:t>
            </a:r>
          </a:p>
          <a:p>
            <a:pPr algn="ctr">
              <a:lnSpc>
                <a:spcPct val="114999"/>
              </a:lnSpc>
              <a:buNone/>
            </a:pPr>
            <a:endParaRPr lang="en-US" sz="1600" b="1" dirty="0"/>
          </a:p>
          <a:p>
            <a:pPr algn="ctr">
              <a:lnSpc>
                <a:spcPct val="114999"/>
              </a:lnSpc>
              <a:buNone/>
            </a:pPr>
            <a:r>
              <a:rPr lang="en-US" sz="1600" b="1" dirty="0">
                <a:solidFill>
                  <a:schemeClr val="accent3"/>
                </a:solidFill>
              </a:rPr>
              <a:t>Brownsburg Parks Weed Wrangle</a:t>
            </a:r>
            <a:br>
              <a:rPr lang="en-US" sz="1600" b="1" dirty="0"/>
            </a:br>
            <a:r>
              <a:rPr lang="en-US" sz="1600" b="1" dirty="0"/>
              <a:t>2/4, 2/8, 2/22, 2/25, 3/8, 3/11</a:t>
            </a:r>
            <a:endParaRPr lang="en-US" sz="1200" dirty="0"/>
          </a:p>
          <a:p>
            <a:pPr algn="ctr">
              <a:lnSpc>
                <a:spcPct val="114999"/>
              </a:lnSpc>
              <a:buNone/>
            </a:pPr>
            <a:r>
              <a:rPr lang="en-US" sz="1600" b="1" dirty="0"/>
              <a:t>1:00-3:00</a:t>
            </a:r>
          </a:p>
          <a:p>
            <a:pPr algn="ctr">
              <a:lnSpc>
                <a:spcPct val="114999"/>
              </a:lnSpc>
              <a:buNone/>
            </a:pPr>
            <a:r>
              <a:rPr lang="en-US" sz="1600" b="1" dirty="0"/>
              <a:t>**Must be accompanied by an adult if under age 18</a:t>
            </a:r>
          </a:p>
          <a:p>
            <a:pPr algn="ctr">
              <a:lnSpc>
                <a:spcPct val="114999"/>
              </a:lnSpc>
              <a:buNone/>
            </a:pPr>
            <a:endParaRPr lang="en-US" sz="1600" b="1" dirty="0">
              <a:solidFill>
                <a:schemeClr val="accent3"/>
              </a:solidFill>
            </a:endParaRPr>
          </a:p>
          <a:p>
            <a:pPr algn="ctr">
              <a:lnSpc>
                <a:spcPct val="114999"/>
              </a:lnSpc>
              <a:buNone/>
            </a:pPr>
            <a:r>
              <a:rPr lang="en-US" sz="1600" b="1" dirty="0">
                <a:solidFill>
                  <a:schemeClr val="accent3"/>
                </a:solidFill>
              </a:rPr>
              <a:t>Father Daughter Dance</a:t>
            </a:r>
            <a:br>
              <a:rPr lang="en-US" sz="1600" b="1" dirty="0"/>
            </a:br>
            <a:r>
              <a:rPr lang="en-US" sz="1600" b="1" dirty="0"/>
              <a:t>Friday 2/17 and Saturday 2/18</a:t>
            </a:r>
          </a:p>
          <a:p>
            <a:pPr algn="ctr">
              <a:lnSpc>
                <a:spcPct val="114999"/>
              </a:lnSpc>
              <a:buNone/>
            </a:pPr>
            <a:r>
              <a:rPr lang="en-US" sz="1600" b="1" dirty="0"/>
              <a:t>Various PM shifts</a:t>
            </a:r>
          </a:p>
          <a:p>
            <a:pPr marL="139700" indent="0">
              <a:lnSpc>
                <a:spcPct val="114999"/>
              </a:lnSpc>
              <a:buNone/>
            </a:pPr>
            <a:endParaRPr lang="en-US" dirty="0"/>
          </a:p>
        </p:txBody>
      </p:sp>
      <p:sp>
        <p:nvSpPr>
          <p:cNvPr id="5" name="TextBox 4">
            <a:extLst>
              <a:ext uri="{FF2B5EF4-FFF2-40B4-BE49-F238E27FC236}">
                <a16:creationId xmlns:a16="http://schemas.microsoft.com/office/drawing/2014/main" id="{B1AD023D-EB21-D511-F9C3-FB4EE22C4545}"/>
              </a:ext>
            </a:extLst>
          </p:cNvPr>
          <p:cNvSpPr txBox="1"/>
          <p:nvPr/>
        </p:nvSpPr>
        <p:spPr>
          <a:xfrm>
            <a:off x="5368398" y="3652844"/>
            <a:ext cx="3268979"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dirty="0">
                <a:solidFill>
                  <a:schemeClr val="accent1"/>
                </a:solidFill>
                <a:latin typeface="Montserrat"/>
              </a:rPr>
              <a:t>Event sign ups and information are on the NHS Remind </a:t>
            </a:r>
            <a:r>
              <a:rPr lang="en-US" sz="2000" b="1" dirty="0">
                <a:solidFill>
                  <a:schemeClr val="accent2"/>
                </a:solidFill>
                <a:latin typeface="Montserrat"/>
              </a:rPr>
              <a:t>@bhsnhs23</a:t>
            </a:r>
            <a:endParaRPr lang="en-US" sz="2000" dirty="0">
              <a:solidFill>
                <a:schemeClr val="accent2"/>
              </a:solidFill>
            </a:endParaRPr>
          </a:p>
        </p:txBody>
      </p:sp>
      <p:sp>
        <p:nvSpPr>
          <p:cNvPr id="6" name="Text Placeholder 2">
            <a:extLst>
              <a:ext uri="{FF2B5EF4-FFF2-40B4-BE49-F238E27FC236}">
                <a16:creationId xmlns:a16="http://schemas.microsoft.com/office/drawing/2014/main" id="{2A3126BF-A431-4CB2-A46E-9CD06D541667}"/>
              </a:ext>
            </a:extLst>
          </p:cNvPr>
          <p:cNvSpPr txBox="1">
            <a:spLocks/>
          </p:cNvSpPr>
          <p:nvPr/>
        </p:nvSpPr>
        <p:spPr>
          <a:xfrm>
            <a:off x="4792132" y="1007663"/>
            <a:ext cx="4065377" cy="242416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accent1"/>
              </a:buClr>
              <a:buSzPts val="1400"/>
              <a:buFont typeface="Montserrat"/>
              <a:buChar char="●"/>
              <a:defRPr sz="1400" b="0" i="0" u="none" strike="noStrike" cap="none">
                <a:solidFill>
                  <a:schemeClr val="accent1"/>
                </a:solidFill>
                <a:latin typeface="Montserrat"/>
                <a:ea typeface="Montserrat"/>
                <a:cs typeface="Montserrat"/>
                <a:sym typeface="Montserrat"/>
              </a:defRPr>
            </a:lvl1pPr>
            <a:lvl2pPr marL="914400" marR="0" lvl="1" indent="-317500" algn="l" rtl="0">
              <a:lnSpc>
                <a:spcPct val="115000"/>
              </a:lnSpc>
              <a:spcBef>
                <a:spcPts val="1600"/>
              </a:spcBef>
              <a:spcAft>
                <a:spcPts val="0"/>
              </a:spcAft>
              <a:buClr>
                <a:schemeClr val="accent1"/>
              </a:buClr>
              <a:buSzPts val="1400"/>
              <a:buFont typeface="Montserrat"/>
              <a:buChar char="○"/>
              <a:defRPr sz="1400" b="0" i="0" u="none" strike="noStrike" cap="none">
                <a:solidFill>
                  <a:schemeClr val="accent1"/>
                </a:solidFill>
                <a:latin typeface="Montserrat"/>
                <a:ea typeface="Montserrat"/>
                <a:cs typeface="Montserrat"/>
                <a:sym typeface="Montserrat"/>
              </a:defRPr>
            </a:lvl2pPr>
            <a:lvl3pPr marL="1371600" marR="0" lvl="2" indent="-317500" algn="l" rtl="0">
              <a:lnSpc>
                <a:spcPct val="115000"/>
              </a:lnSpc>
              <a:spcBef>
                <a:spcPts val="1600"/>
              </a:spcBef>
              <a:spcAft>
                <a:spcPts val="0"/>
              </a:spcAft>
              <a:buClr>
                <a:schemeClr val="accent1"/>
              </a:buClr>
              <a:buSzPts val="1400"/>
              <a:buFont typeface="Montserrat"/>
              <a:buChar char="■"/>
              <a:defRPr sz="1400" b="0" i="0" u="none" strike="noStrike" cap="none">
                <a:solidFill>
                  <a:schemeClr val="accent1"/>
                </a:solidFill>
                <a:latin typeface="Montserrat"/>
                <a:ea typeface="Montserrat"/>
                <a:cs typeface="Montserrat"/>
                <a:sym typeface="Montserrat"/>
              </a:defRPr>
            </a:lvl3pPr>
            <a:lvl4pPr marL="1828800" marR="0" lvl="3" indent="-317500" algn="l" rtl="0">
              <a:lnSpc>
                <a:spcPct val="115000"/>
              </a:lnSpc>
              <a:spcBef>
                <a:spcPts val="1600"/>
              </a:spcBef>
              <a:spcAft>
                <a:spcPts val="0"/>
              </a:spcAft>
              <a:buClr>
                <a:schemeClr val="accent1"/>
              </a:buClr>
              <a:buSzPts val="1400"/>
              <a:buFont typeface="Montserrat"/>
              <a:buChar char="●"/>
              <a:defRPr sz="1400" b="0" i="0" u="none" strike="noStrike" cap="none">
                <a:solidFill>
                  <a:schemeClr val="accent1"/>
                </a:solidFill>
                <a:latin typeface="Montserrat"/>
                <a:ea typeface="Montserrat"/>
                <a:cs typeface="Montserrat"/>
                <a:sym typeface="Montserrat"/>
              </a:defRPr>
            </a:lvl4pPr>
            <a:lvl5pPr marL="2286000" marR="0" lvl="4" indent="-317500" algn="l" rtl="0">
              <a:lnSpc>
                <a:spcPct val="115000"/>
              </a:lnSpc>
              <a:spcBef>
                <a:spcPts val="1600"/>
              </a:spcBef>
              <a:spcAft>
                <a:spcPts val="0"/>
              </a:spcAft>
              <a:buClr>
                <a:schemeClr val="accent1"/>
              </a:buClr>
              <a:buSzPts val="1400"/>
              <a:buFont typeface="Montserrat"/>
              <a:buChar char="○"/>
              <a:defRPr sz="1400" b="0" i="0" u="none" strike="noStrike" cap="none">
                <a:solidFill>
                  <a:schemeClr val="accent1"/>
                </a:solidFill>
                <a:latin typeface="Montserrat"/>
                <a:ea typeface="Montserrat"/>
                <a:cs typeface="Montserrat"/>
                <a:sym typeface="Montserrat"/>
              </a:defRPr>
            </a:lvl5pPr>
            <a:lvl6pPr marL="2743200" marR="0" lvl="5" indent="-317500" algn="l" rtl="0">
              <a:lnSpc>
                <a:spcPct val="115000"/>
              </a:lnSpc>
              <a:spcBef>
                <a:spcPts val="1600"/>
              </a:spcBef>
              <a:spcAft>
                <a:spcPts val="0"/>
              </a:spcAft>
              <a:buClr>
                <a:schemeClr val="accent1"/>
              </a:buClr>
              <a:buSzPts val="1400"/>
              <a:buFont typeface="Montserrat"/>
              <a:buChar char="■"/>
              <a:defRPr sz="1400" b="0" i="0" u="none" strike="noStrike" cap="none">
                <a:solidFill>
                  <a:schemeClr val="accent1"/>
                </a:solidFill>
                <a:latin typeface="Montserrat"/>
                <a:ea typeface="Montserrat"/>
                <a:cs typeface="Montserrat"/>
                <a:sym typeface="Montserrat"/>
              </a:defRPr>
            </a:lvl6pPr>
            <a:lvl7pPr marL="3200400" marR="0" lvl="6" indent="-317500" algn="l" rtl="0">
              <a:lnSpc>
                <a:spcPct val="115000"/>
              </a:lnSpc>
              <a:spcBef>
                <a:spcPts val="1600"/>
              </a:spcBef>
              <a:spcAft>
                <a:spcPts val="0"/>
              </a:spcAft>
              <a:buClr>
                <a:schemeClr val="accent1"/>
              </a:buClr>
              <a:buSzPts val="1400"/>
              <a:buFont typeface="Montserrat"/>
              <a:buChar char="●"/>
              <a:defRPr sz="1400" b="0" i="0" u="none" strike="noStrike" cap="none">
                <a:solidFill>
                  <a:schemeClr val="accent1"/>
                </a:solidFill>
                <a:latin typeface="Montserrat"/>
                <a:ea typeface="Montserrat"/>
                <a:cs typeface="Montserrat"/>
                <a:sym typeface="Montserrat"/>
              </a:defRPr>
            </a:lvl7pPr>
            <a:lvl8pPr marL="3657600" marR="0" lvl="7" indent="-317500" algn="l" rtl="0">
              <a:lnSpc>
                <a:spcPct val="115000"/>
              </a:lnSpc>
              <a:spcBef>
                <a:spcPts val="1600"/>
              </a:spcBef>
              <a:spcAft>
                <a:spcPts val="0"/>
              </a:spcAft>
              <a:buClr>
                <a:schemeClr val="accent1"/>
              </a:buClr>
              <a:buSzPts val="1400"/>
              <a:buFont typeface="Montserrat"/>
              <a:buChar char="○"/>
              <a:defRPr sz="1400" b="0" i="0" u="none" strike="noStrike" cap="none">
                <a:solidFill>
                  <a:schemeClr val="accent1"/>
                </a:solidFill>
                <a:latin typeface="Montserrat"/>
                <a:ea typeface="Montserrat"/>
                <a:cs typeface="Montserrat"/>
                <a:sym typeface="Montserrat"/>
              </a:defRPr>
            </a:lvl8pPr>
            <a:lvl9pPr marL="4114800" marR="0" lvl="8" indent="-317500" algn="l" rtl="0">
              <a:lnSpc>
                <a:spcPct val="115000"/>
              </a:lnSpc>
              <a:spcBef>
                <a:spcPts val="1600"/>
              </a:spcBef>
              <a:spcAft>
                <a:spcPts val="1600"/>
              </a:spcAft>
              <a:buClr>
                <a:schemeClr val="accent1"/>
              </a:buClr>
              <a:buSzPts val="1400"/>
              <a:buFont typeface="Montserrat"/>
              <a:buChar char="■"/>
              <a:defRPr sz="1400" b="0" i="0" u="none" strike="noStrike" cap="none">
                <a:solidFill>
                  <a:schemeClr val="accent1"/>
                </a:solidFill>
                <a:latin typeface="Montserrat"/>
                <a:ea typeface="Montserrat"/>
                <a:cs typeface="Montserrat"/>
                <a:sym typeface="Montserrat"/>
              </a:defRPr>
            </a:lvl9pPr>
          </a:lstStyle>
          <a:p>
            <a:pPr algn="ctr">
              <a:lnSpc>
                <a:spcPct val="114999"/>
              </a:lnSpc>
              <a:buFont typeface="Montserrat"/>
              <a:buNone/>
            </a:pPr>
            <a:r>
              <a:rPr lang="en-US" sz="1600" b="1" dirty="0">
                <a:solidFill>
                  <a:schemeClr val="accent3"/>
                </a:solidFill>
              </a:rPr>
              <a:t>BHS Transition Fair </a:t>
            </a:r>
          </a:p>
          <a:p>
            <a:pPr algn="ctr">
              <a:lnSpc>
                <a:spcPct val="114999"/>
              </a:lnSpc>
              <a:buFont typeface="Montserrat"/>
              <a:buNone/>
            </a:pPr>
            <a:r>
              <a:rPr lang="en-US" sz="1600" b="1" dirty="0"/>
              <a:t>Tuesday 2/28</a:t>
            </a:r>
          </a:p>
          <a:p>
            <a:pPr algn="ctr">
              <a:lnSpc>
                <a:spcPct val="114999"/>
              </a:lnSpc>
              <a:buFont typeface="Montserrat"/>
              <a:buNone/>
            </a:pPr>
            <a:r>
              <a:rPr lang="en-US" sz="1600" b="1" dirty="0"/>
              <a:t>Various PM Shifts</a:t>
            </a:r>
          </a:p>
          <a:p>
            <a:pPr algn="ctr">
              <a:lnSpc>
                <a:spcPct val="114999"/>
              </a:lnSpc>
              <a:buFont typeface="Montserrat"/>
              <a:buNone/>
            </a:pPr>
            <a:endParaRPr lang="en-US" sz="1600" b="1" dirty="0"/>
          </a:p>
          <a:p>
            <a:pPr algn="ctr">
              <a:lnSpc>
                <a:spcPct val="114999"/>
              </a:lnSpc>
              <a:buFont typeface="Montserrat"/>
              <a:buNone/>
            </a:pPr>
            <a:r>
              <a:rPr lang="en-US" sz="1600" b="1" dirty="0"/>
              <a:t>Looking for tutoring hours? Reach out to the academic coaches via Schoology to see if there are any available opportunities. </a:t>
            </a:r>
          </a:p>
          <a:p>
            <a:pPr algn="ctr">
              <a:lnSpc>
                <a:spcPct val="114999"/>
              </a:lnSpc>
              <a:buFont typeface="Montserrat"/>
              <a:buNone/>
            </a:pPr>
            <a:endParaRPr lang="en-US" sz="1600" b="1" dirty="0"/>
          </a:p>
          <a:p>
            <a:pPr marL="139700" indent="0">
              <a:lnSpc>
                <a:spcPct val="114999"/>
              </a:lnSpc>
              <a:buFont typeface="Montserrat"/>
              <a:buNone/>
            </a:pPr>
            <a:endParaRPr lang="en-US" dirty="0"/>
          </a:p>
        </p:txBody>
      </p:sp>
    </p:spTree>
    <p:extLst>
      <p:ext uri="{BB962C8B-B14F-4D97-AF65-F5344CB8AC3E}">
        <p14:creationId xmlns:p14="http://schemas.microsoft.com/office/powerpoint/2010/main" val="2655519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80"/>
        <p:cNvGrpSpPr/>
        <p:nvPr/>
      </p:nvGrpSpPr>
      <p:grpSpPr>
        <a:xfrm>
          <a:off x="0" y="0"/>
          <a:ext cx="0" cy="0"/>
          <a:chOff x="0" y="0"/>
          <a:chExt cx="0" cy="0"/>
        </a:xfrm>
      </p:grpSpPr>
      <p:sp>
        <p:nvSpPr>
          <p:cNvPr id="4782" name="Google Shape;4782;p59"/>
          <p:cNvSpPr txBox="1">
            <a:spLocks noGrp="1"/>
          </p:cNvSpPr>
          <p:nvPr>
            <p:ph type="title"/>
          </p:nvPr>
        </p:nvSpPr>
        <p:spPr>
          <a:xfrm>
            <a:off x="-170122" y="281075"/>
            <a:ext cx="9494875"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FYI- NEW MEMBERS</a:t>
            </a:r>
            <a:endParaRPr dirty="0"/>
          </a:p>
        </p:txBody>
      </p:sp>
      <p:sp>
        <p:nvSpPr>
          <p:cNvPr id="13" name="TextBox 12">
            <a:extLst>
              <a:ext uri="{FF2B5EF4-FFF2-40B4-BE49-F238E27FC236}">
                <a16:creationId xmlns:a16="http://schemas.microsoft.com/office/drawing/2014/main" id="{017172BD-BDC9-44B7-9EE4-2C81C398ADA6}"/>
              </a:ext>
            </a:extLst>
          </p:cNvPr>
          <p:cNvSpPr txBox="1"/>
          <p:nvPr/>
        </p:nvSpPr>
        <p:spPr>
          <a:xfrm>
            <a:off x="1049981" y="853775"/>
            <a:ext cx="7044037" cy="2308324"/>
          </a:xfrm>
          <a:prstGeom prst="rect">
            <a:avLst/>
          </a:prstGeom>
          <a:noFill/>
          <a:ln>
            <a:noFill/>
          </a:ln>
        </p:spPr>
        <p:txBody>
          <a:bodyPr wrap="square" rtlCol="0">
            <a:spAutoFit/>
          </a:bodyPr>
          <a:lstStyle/>
          <a:p>
            <a:pPr algn="ctr"/>
            <a:endParaRPr lang="en-US" sz="1600" b="1" dirty="0">
              <a:solidFill>
                <a:schemeClr val="accent1"/>
              </a:solidFill>
              <a:latin typeface="Montserrat" panose="00000500000000000000" pitchFamily="2" charset="0"/>
            </a:endParaRPr>
          </a:p>
          <a:p>
            <a:pPr algn="ctr"/>
            <a:r>
              <a:rPr lang="en-US" sz="1600" b="1" dirty="0">
                <a:solidFill>
                  <a:schemeClr val="accent1"/>
                </a:solidFill>
                <a:latin typeface="Montserrat" panose="00000500000000000000" pitchFamily="2" charset="0"/>
              </a:rPr>
              <a:t>Our next NHS class will be inducted in early March.</a:t>
            </a:r>
          </a:p>
          <a:p>
            <a:pPr algn="ctr"/>
            <a:endParaRPr lang="en-US" sz="1600" b="1" dirty="0">
              <a:solidFill>
                <a:schemeClr val="accent1"/>
              </a:solidFill>
              <a:latin typeface="Montserrat" panose="00000500000000000000" pitchFamily="2" charset="0"/>
            </a:endParaRPr>
          </a:p>
          <a:p>
            <a:pPr algn="ctr"/>
            <a:r>
              <a:rPr lang="en-US" sz="1600" b="1" dirty="0">
                <a:solidFill>
                  <a:schemeClr val="accent1"/>
                </a:solidFill>
                <a:latin typeface="Montserrat" panose="00000500000000000000" pitchFamily="2" charset="0"/>
              </a:rPr>
              <a:t>New members will join us at our </a:t>
            </a:r>
            <a:r>
              <a:rPr lang="en-US" sz="1600" b="1" dirty="0">
                <a:solidFill>
                  <a:schemeClr val="accent3"/>
                </a:solidFill>
                <a:latin typeface="Montserrat" panose="00000500000000000000" pitchFamily="2" charset="0"/>
              </a:rPr>
              <a:t>April 13</a:t>
            </a:r>
            <a:r>
              <a:rPr lang="en-US" sz="1600" b="1" baseline="30000" dirty="0">
                <a:solidFill>
                  <a:schemeClr val="accent3"/>
                </a:solidFill>
                <a:latin typeface="Montserrat" panose="00000500000000000000" pitchFamily="2" charset="0"/>
              </a:rPr>
              <a:t>th</a:t>
            </a:r>
            <a:r>
              <a:rPr lang="en-US" sz="1600" b="1" dirty="0">
                <a:solidFill>
                  <a:schemeClr val="accent3"/>
                </a:solidFill>
                <a:latin typeface="Montserrat" panose="00000500000000000000" pitchFamily="2" charset="0"/>
              </a:rPr>
              <a:t> </a:t>
            </a:r>
            <a:r>
              <a:rPr lang="en-US" sz="1600" b="1" dirty="0">
                <a:solidFill>
                  <a:schemeClr val="accent1"/>
                </a:solidFill>
                <a:latin typeface="Montserrat" panose="00000500000000000000" pitchFamily="2" charset="0"/>
              </a:rPr>
              <a:t>meeting.</a:t>
            </a:r>
          </a:p>
          <a:p>
            <a:pPr algn="ctr"/>
            <a:endParaRPr lang="en-US" sz="1600" b="1" dirty="0">
              <a:solidFill>
                <a:schemeClr val="accent1"/>
              </a:solidFill>
              <a:latin typeface="Montserrat" panose="00000500000000000000" pitchFamily="2" charset="0"/>
            </a:endParaRPr>
          </a:p>
          <a:p>
            <a:pPr algn="ctr"/>
            <a:r>
              <a:rPr lang="en-US" sz="1600" b="1" dirty="0">
                <a:solidFill>
                  <a:schemeClr val="accent1"/>
                </a:solidFill>
                <a:latin typeface="Montserrat" panose="00000500000000000000" pitchFamily="2" charset="0"/>
              </a:rPr>
              <a:t>If you are approached with any question about NHS that you are unsure about, please direct the student to </a:t>
            </a:r>
            <a:r>
              <a:rPr lang="en-US" sz="1600" b="1" dirty="0">
                <a:solidFill>
                  <a:schemeClr val="accent3"/>
                </a:solidFill>
                <a:latin typeface="Montserrat" panose="00000500000000000000" pitchFamily="2" charset="0"/>
              </a:rPr>
              <a:t>Mrs. Mendenhall </a:t>
            </a:r>
            <a:r>
              <a:rPr lang="en-US" sz="1600" b="1" dirty="0">
                <a:solidFill>
                  <a:schemeClr val="accent1"/>
                </a:solidFill>
                <a:latin typeface="Montserrat" panose="00000500000000000000" pitchFamily="2" charset="0"/>
              </a:rPr>
              <a:t>or </a:t>
            </a:r>
            <a:r>
              <a:rPr lang="en-US" sz="1600" b="1" dirty="0">
                <a:solidFill>
                  <a:schemeClr val="accent3"/>
                </a:solidFill>
                <a:latin typeface="Montserrat" panose="00000500000000000000" pitchFamily="2" charset="0"/>
              </a:rPr>
              <a:t>Mrs. Walter</a:t>
            </a:r>
            <a:r>
              <a:rPr lang="en-US" sz="1600" b="1" dirty="0">
                <a:solidFill>
                  <a:schemeClr val="accent1"/>
                </a:solidFill>
                <a:latin typeface="Montserrat" panose="00000500000000000000" pitchFamily="2" charset="0"/>
              </a:rPr>
              <a:t>.</a:t>
            </a:r>
          </a:p>
          <a:p>
            <a:pPr algn="ctr"/>
            <a:endParaRPr lang="en-US" sz="1600" b="1" dirty="0">
              <a:solidFill>
                <a:schemeClr val="accent1"/>
              </a:solidFill>
              <a:latin typeface="Montserrat" panose="00000500000000000000" pitchFamily="2" charset="0"/>
            </a:endParaRPr>
          </a:p>
        </p:txBody>
      </p:sp>
      <p:pic>
        <p:nvPicPr>
          <p:cNvPr id="3" name="Picture 2">
            <a:extLst>
              <a:ext uri="{FF2B5EF4-FFF2-40B4-BE49-F238E27FC236}">
                <a16:creationId xmlns:a16="http://schemas.microsoft.com/office/drawing/2014/main" id="{84E70826-DAE4-45BD-BA76-81621C95673A}"/>
              </a:ext>
            </a:extLst>
          </p:cNvPr>
          <p:cNvPicPr>
            <a:picLocks noChangeAspect="1"/>
          </p:cNvPicPr>
          <p:nvPr/>
        </p:nvPicPr>
        <p:blipFill rotWithShape="1">
          <a:blip r:embed="rId3"/>
          <a:srcRect l="6070" t="22169" r="12211" b="15307"/>
          <a:stretch/>
        </p:blipFill>
        <p:spPr>
          <a:xfrm>
            <a:off x="3131436" y="3162099"/>
            <a:ext cx="2881126" cy="1682045"/>
          </a:xfrm>
          <a:prstGeom prst="rect">
            <a:avLst/>
          </a:prstGeom>
          <a:ln w="38100">
            <a:solidFill>
              <a:schemeClr val="bg2"/>
            </a:solidFill>
          </a:ln>
        </p:spPr>
      </p:pic>
    </p:spTree>
    <p:extLst>
      <p:ext uri="{BB962C8B-B14F-4D97-AF65-F5344CB8AC3E}">
        <p14:creationId xmlns:p14="http://schemas.microsoft.com/office/powerpoint/2010/main" val="1419492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80"/>
        <p:cNvGrpSpPr/>
        <p:nvPr/>
      </p:nvGrpSpPr>
      <p:grpSpPr>
        <a:xfrm>
          <a:off x="0" y="0"/>
          <a:ext cx="0" cy="0"/>
          <a:chOff x="0" y="0"/>
          <a:chExt cx="0" cy="0"/>
        </a:xfrm>
      </p:grpSpPr>
      <p:sp>
        <p:nvSpPr>
          <p:cNvPr id="4782" name="Google Shape;4782;p59"/>
          <p:cNvSpPr txBox="1">
            <a:spLocks noGrp="1"/>
          </p:cNvSpPr>
          <p:nvPr>
            <p:ph type="title"/>
          </p:nvPr>
        </p:nvSpPr>
        <p:spPr>
          <a:xfrm>
            <a:off x="-170122" y="281075"/>
            <a:ext cx="9494875"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SECRETARIES</a:t>
            </a:r>
            <a:endParaRPr dirty="0"/>
          </a:p>
        </p:txBody>
      </p:sp>
      <p:graphicFrame>
        <p:nvGraphicFramePr>
          <p:cNvPr id="3" name="Table 3">
            <a:extLst>
              <a:ext uri="{FF2B5EF4-FFF2-40B4-BE49-F238E27FC236}">
                <a16:creationId xmlns:a16="http://schemas.microsoft.com/office/drawing/2014/main" id="{48DDA549-46F7-4829-84A2-DA277A4516A8}"/>
              </a:ext>
            </a:extLst>
          </p:cNvPr>
          <p:cNvGraphicFramePr>
            <a:graphicFrameLocks noGrp="1"/>
          </p:cNvGraphicFramePr>
          <p:nvPr>
            <p:extLst>
              <p:ext uri="{D42A27DB-BD31-4B8C-83A1-F6EECF244321}">
                <p14:modId xmlns:p14="http://schemas.microsoft.com/office/powerpoint/2010/main" val="267781433"/>
              </p:ext>
            </p:extLst>
          </p:nvPr>
        </p:nvGraphicFramePr>
        <p:xfrm>
          <a:off x="356837" y="1057152"/>
          <a:ext cx="8552985" cy="2525868"/>
        </p:xfrm>
        <a:graphic>
          <a:graphicData uri="http://schemas.openxmlformats.org/drawingml/2006/table">
            <a:tbl>
              <a:tblPr firstRow="1" bandRow="1">
                <a:tableStyleId>{907D95B3-8EDB-4289-A0E6-FD1B4F512432}</a:tableStyleId>
              </a:tblPr>
              <a:tblGrid>
                <a:gridCol w="2110138">
                  <a:extLst>
                    <a:ext uri="{9D8B030D-6E8A-4147-A177-3AD203B41FA5}">
                      <a16:colId xmlns:a16="http://schemas.microsoft.com/office/drawing/2014/main" val="3611777897"/>
                    </a:ext>
                  </a:extLst>
                </a:gridCol>
                <a:gridCol w="2724150">
                  <a:extLst>
                    <a:ext uri="{9D8B030D-6E8A-4147-A177-3AD203B41FA5}">
                      <a16:colId xmlns:a16="http://schemas.microsoft.com/office/drawing/2014/main" val="4167305552"/>
                    </a:ext>
                  </a:extLst>
                </a:gridCol>
                <a:gridCol w="3718697">
                  <a:extLst>
                    <a:ext uri="{9D8B030D-6E8A-4147-A177-3AD203B41FA5}">
                      <a16:colId xmlns:a16="http://schemas.microsoft.com/office/drawing/2014/main" val="654956785"/>
                    </a:ext>
                  </a:extLst>
                </a:gridCol>
              </a:tblGrid>
              <a:tr h="361788">
                <a:tc>
                  <a:txBody>
                    <a:bodyPr/>
                    <a:lstStyle/>
                    <a:p>
                      <a:pPr algn="ctr"/>
                      <a:r>
                        <a:rPr lang="en-US" sz="1600" b="1" dirty="0">
                          <a:solidFill>
                            <a:schemeClr val="bg1"/>
                          </a:solidFill>
                          <a:latin typeface="Montserrat" panose="00000500000000000000" pitchFamily="2" charset="0"/>
                        </a:rPr>
                        <a:t>Summer Hours</a:t>
                      </a:r>
                    </a:p>
                  </a:txBody>
                  <a:tcPr>
                    <a:solidFill>
                      <a:schemeClr val="accent2"/>
                    </a:solidFill>
                  </a:tcPr>
                </a:tc>
                <a:tc>
                  <a:txBody>
                    <a:bodyPr/>
                    <a:lstStyle/>
                    <a:p>
                      <a:pPr algn="ctr"/>
                      <a:r>
                        <a:rPr lang="en-US" sz="1600" b="1" dirty="0">
                          <a:solidFill>
                            <a:schemeClr val="bg1"/>
                          </a:solidFill>
                          <a:latin typeface="Montserrat" panose="00000500000000000000" pitchFamily="2" charset="0"/>
                        </a:rPr>
                        <a:t>Fall Hours</a:t>
                      </a:r>
                    </a:p>
                  </a:txBody>
                  <a:tcPr>
                    <a:solidFill>
                      <a:schemeClr val="accent2"/>
                    </a:solidFill>
                  </a:tcPr>
                </a:tc>
                <a:tc>
                  <a:txBody>
                    <a:bodyPr/>
                    <a:lstStyle/>
                    <a:p>
                      <a:pPr algn="ctr"/>
                      <a:r>
                        <a:rPr lang="en-US" sz="1600" b="1" dirty="0">
                          <a:solidFill>
                            <a:schemeClr val="bg1"/>
                          </a:solidFill>
                          <a:latin typeface="Montserrat" panose="00000500000000000000" pitchFamily="2" charset="0"/>
                        </a:rPr>
                        <a:t>Spring Hours</a:t>
                      </a:r>
                    </a:p>
                  </a:txBody>
                  <a:tcPr>
                    <a:solidFill>
                      <a:schemeClr val="accent2"/>
                    </a:solidFill>
                  </a:tcPr>
                </a:tc>
                <a:extLst>
                  <a:ext uri="{0D108BD9-81ED-4DB2-BD59-A6C34878D82A}">
                    <a16:rowId xmlns:a16="http://schemas.microsoft.com/office/drawing/2014/main" val="726503207"/>
                  </a:ext>
                </a:extLst>
              </a:tr>
              <a:tr h="2083672">
                <a:tc>
                  <a:txBody>
                    <a:bodyPr/>
                    <a:lstStyle/>
                    <a:p>
                      <a:pPr marL="0" indent="0" algn="ctr">
                        <a:buFont typeface="Arial" panose="020B0604020202020204" pitchFamily="34" charset="0"/>
                        <a:buNone/>
                      </a:pPr>
                      <a:endParaRPr lang="en-US" sz="1200" b="1" dirty="0">
                        <a:solidFill>
                          <a:schemeClr val="tx1"/>
                        </a:solidFill>
                        <a:latin typeface="Montserrat" panose="00000500000000000000" pitchFamily="2" charset="0"/>
                      </a:endParaRPr>
                    </a:p>
                    <a:p>
                      <a:pPr marL="0" indent="0" algn="ctr">
                        <a:buFont typeface="Arial" panose="020B0604020202020204" pitchFamily="34" charset="0"/>
                        <a:buNone/>
                      </a:pPr>
                      <a:endParaRPr lang="en-US" sz="1200" b="1" dirty="0">
                        <a:solidFill>
                          <a:schemeClr val="tx1"/>
                        </a:solidFill>
                        <a:latin typeface="Montserrat" panose="00000500000000000000" pitchFamily="2" charset="0"/>
                      </a:endParaRPr>
                    </a:p>
                    <a:p>
                      <a:pPr marL="0" indent="0" algn="ctr">
                        <a:buFont typeface="Arial" panose="020B0604020202020204" pitchFamily="34" charset="0"/>
                        <a:buNone/>
                      </a:pPr>
                      <a:endParaRPr lang="en-US" sz="1200" b="1" dirty="0">
                        <a:solidFill>
                          <a:schemeClr val="tx1"/>
                        </a:solidFill>
                        <a:latin typeface="Montserrat" panose="00000500000000000000" pitchFamily="2" charset="0"/>
                      </a:endParaRPr>
                    </a:p>
                    <a:p>
                      <a:pPr marL="0" indent="0" algn="ctr">
                        <a:buFont typeface="Arial" panose="020B0604020202020204" pitchFamily="34" charset="0"/>
                        <a:buNone/>
                      </a:pPr>
                      <a:endParaRPr lang="en-US" sz="1200" b="1" dirty="0">
                        <a:solidFill>
                          <a:schemeClr val="tx1"/>
                        </a:solidFill>
                        <a:latin typeface="Montserrat" panose="00000500000000000000" pitchFamily="2" charset="0"/>
                      </a:endParaRPr>
                    </a:p>
                    <a:p>
                      <a:pPr marL="0" indent="0" algn="ctr">
                        <a:buFont typeface="Arial" panose="020B0604020202020204" pitchFamily="34" charset="0"/>
                        <a:buNone/>
                      </a:pPr>
                      <a:endParaRPr lang="en-US" sz="1200" b="1" dirty="0">
                        <a:solidFill>
                          <a:schemeClr val="tx1"/>
                        </a:solidFill>
                        <a:latin typeface="Montserrat" panose="00000500000000000000" pitchFamily="2" charset="0"/>
                      </a:endParaRPr>
                    </a:p>
                    <a:p>
                      <a:pPr marL="0" indent="0" algn="ctr">
                        <a:buFont typeface="Arial" panose="020B0604020202020204" pitchFamily="34" charset="0"/>
                        <a:buNone/>
                      </a:pPr>
                      <a:r>
                        <a:rPr lang="en-US" sz="1200" b="1" dirty="0">
                          <a:solidFill>
                            <a:schemeClr val="tx1"/>
                          </a:solidFill>
                          <a:latin typeface="Montserrat" panose="00000500000000000000" pitchFamily="2" charset="0"/>
                        </a:rPr>
                        <a:t>10 service hours</a:t>
                      </a:r>
                    </a:p>
                    <a:p>
                      <a:pPr marL="0" indent="0" algn="ctr">
                        <a:buFont typeface="Arial" panose="020B0604020202020204" pitchFamily="34" charset="0"/>
                        <a:buNone/>
                      </a:pPr>
                      <a:endParaRPr lang="en-US" sz="1200" dirty="0">
                        <a:latin typeface="Montserrat" panose="00000500000000000000" pitchFamily="2" charset="0"/>
                      </a:endParaRPr>
                    </a:p>
                  </a:txBody>
                  <a:tcPr>
                    <a:solidFill>
                      <a:srgbClr val="99FF99"/>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chemeClr val="tx1"/>
                        </a:solidFill>
                        <a:latin typeface="Montserrat" panose="00000500000000000000" pitchFamily="2"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1" dirty="0">
                          <a:solidFill>
                            <a:schemeClr val="tx1"/>
                          </a:solidFill>
                          <a:latin typeface="Montserrat" panose="00000500000000000000" pitchFamily="2" charset="0"/>
                        </a:rPr>
                        <a:t>10 service hours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chemeClr val="tx1"/>
                        </a:solidFill>
                        <a:latin typeface="Montserrat" panose="00000500000000000000" pitchFamily="2"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1" dirty="0">
                          <a:solidFill>
                            <a:schemeClr val="tx1"/>
                          </a:solidFill>
                          <a:latin typeface="Montserrat" panose="00000500000000000000" pitchFamily="2" charset="0"/>
                        </a:rPr>
                        <a:t>4.5 tutoring hours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chemeClr val="tx1"/>
                        </a:solidFill>
                        <a:latin typeface="Montserrat" panose="00000500000000000000" pitchFamily="2"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1" dirty="0">
                          <a:solidFill>
                            <a:schemeClr val="tx1"/>
                          </a:solidFill>
                          <a:latin typeface="Montserrat" panose="00000500000000000000" pitchFamily="2" charset="0"/>
                        </a:rPr>
                        <a:t>5 in-club points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chemeClr val="tx1"/>
                        </a:solidFill>
                        <a:latin typeface="Montserrat" panose="00000500000000000000" pitchFamily="2"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latin typeface="Montserrat" panose="00000500000000000000" pitchFamily="2" charset="0"/>
                        </a:rPr>
                        <a:t>Should be completed and submitted by now. If you haven’t submitted, please do so ASAP!</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chemeClr val="tx1"/>
                        </a:solidFill>
                        <a:latin typeface="Montserrat" panose="00000500000000000000" pitchFamily="2" charset="0"/>
                      </a:endParaRPr>
                    </a:p>
                  </a:txBody>
                  <a:tcPr>
                    <a:solidFill>
                      <a:srgbClr val="99FF99"/>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1" dirty="0">
                          <a:solidFill>
                            <a:schemeClr val="accent1"/>
                          </a:solidFill>
                          <a:latin typeface="Montserrat" panose="00000500000000000000" pitchFamily="2" charset="0"/>
                        </a:rPr>
                        <a:t>10 service hours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chemeClr val="accent1"/>
                        </a:solidFill>
                        <a:latin typeface="Montserrat" panose="00000500000000000000" pitchFamily="2"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1" dirty="0">
                          <a:solidFill>
                            <a:schemeClr val="accent1"/>
                          </a:solidFill>
                          <a:latin typeface="Montserrat" panose="00000500000000000000" pitchFamily="2" charset="0"/>
                        </a:rPr>
                        <a:t>4.5 tutoring hours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chemeClr val="accent1"/>
                        </a:solidFill>
                        <a:latin typeface="Montserrat" panose="00000500000000000000" pitchFamily="2"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1" dirty="0">
                          <a:solidFill>
                            <a:schemeClr val="accent1"/>
                          </a:solidFill>
                          <a:latin typeface="Montserrat" panose="00000500000000000000" pitchFamily="2" charset="0"/>
                        </a:rPr>
                        <a:t>5 in-club points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chemeClr val="accent1"/>
                        </a:solidFill>
                        <a:latin typeface="Montserrat" panose="00000500000000000000" pitchFamily="2"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1" dirty="0">
                          <a:solidFill>
                            <a:schemeClr val="accent1"/>
                          </a:solidFill>
                          <a:latin typeface="Montserrat" panose="00000500000000000000" pitchFamily="2" charset="0"/>
                        </a:rPr>
                        <a:t>5 additional service hours (from any semester)</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chemeClr val="accent1"/>
                        </a:solidFill>
                        <a:latin typeface="Montserrat" panose="00000500000000000000" pitchFamily="2"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dirty="0">
                          <a:solidFill>
                            <a:schemeClr val="accent3"/>
                          </a:solidFill>
                          <a:latin typeface="Montserrat" panose="00000500000000000000" pitchFamily="2" charset="0"/>
                        </a:rPr>
                        <a:t>All hours are due Wednesday,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dirty="0">
                          <a:solidFill>
                            <a:schemeClr val="accent3"/>
                          </a:solidFill>
                          <a:latin typeface="Montserrat" panose="00000500000000000000" pitchFamily="2" charset="0"/>
                        </a:rPr>
                        <a:t>April 26th</a:t>
                      </a:r>
                      <a:endParaRPr lang="en-US" sz="1050" b="1" dirty="0">
                        <a:solidFill>
                          <a:schemeClr val="accent3"/>
                        </a:solidFill>
                        <a:latin typeface="Montserrat" panose="00000500000000000000" pitchFamily="2" charset="0"/>
                      </a:endParaRPr>
                    </a:p>
                  </a:txBody>
                  <a:tcPr/>
                </a:tc>
                <a:extLst>
                  <a:ext uri="{0D108BD9-81ED-4DB2-BD59-A6C34878D82A}">
                    <a16:rowId xmlns:a16="http://schemas.microsoft.com/office/drawing/2014/main" val="542323798"/>
                  </a:ext>
                </a:extLst>
              </a:tr>
            </a:tbl>
          </a:graphicData>
        </a:graphic>
      </p:graphicFrame>
      <p:sp>
        <p:nvSpPr>
          <p:cNvPr id="16" name="TextBox 15">
            <a:extLst>
              <a:ext uri="{FF2B5EF4-FFF2-40B4-BE49-F238E27FC236}">
                <a16:creationId xmlns:a16="http://schemas.microsoft.com/office/drawing/2014/main" id="{60FF68D2-A73A-4478-B598-59180C946859}"/>
              </a:ext>
            </a:extLst>
          </p:cNvPr>
          <p:cNvSpPr txBox="1"/>
          <p:nvPr/>
        </p:nvSpPr>
        <p:spPr>
          <a:xfrm>
            <a:off x="356837" y="3790998"/>
            <a:ext cx="8552985" cy="1077218"/>
          </a:xfrm>
          <a:prstGeom prst="rect">
            <a:avLst/>
          </a:prstGeom>
          <a:noFill/>
          <a:ln>
            <a:noFill/>
          </a:ln>
        </p:spPr>
        <p:txBody>
          <a:bodyPr wrap="square" rtlCol="0">
            <a:spAutoFit/>
          </a:bodyPr>
          <a:lstStyle/>
          <a:p>
            <a:pPr algn="ctr"/>
            <a:r>
              <a:rPr lang="en-US" sz="1600" b="1" dirty="0">
                <a:solidFill>
                  <a:schemeClr val="accent1"/>
                </a:solidFill>
                <a:latin typeface="Montserrat" panose="00000500000000000000" pitchFamily="2" charset="0"/>
              </a:rPr>
              <a:t>Please make sure you are submitting hours through the hour submission links on the NHS website. You can also check your hours and points on the website. For any questions or missing hours/points, contact your secretary. </a:t>
            </a:r>
            <a:endParaRPr lang="en-US" sz="1600" b="1" dirty="0">
              <a:solidFill>
                <a:schemeClr val="accent1"/>
              </a:solidFill>
              <a:latin typeface="Montserrat" panose="00000500000000000000" pitchFamily="2" charset="0"/>
              <a:hlinkClick r:id="rId3"/>
            </a:endParaRPr>
          </a:p>
          <a:p>
            <a:pPr algn="ctr"/>
            <a:r>
              <a:rPr lang="en-US" sz="1600" b="1" dirty="0">
                <a:solidFill>
                  <a:schemeClr val="accent1"/>
                </a:solidFill>
                <a:latin typeface="Montserrat" panose="00000500000000000000" pitchFamily="2" charset="0"/>
                <a:hlinkClick r:id="rId3"/>
              </a:rPr>
              <a:t>http://brownsburgnhs.weebly.com/hour-submissions.html</a:t>
            </a:r>
            <a:endParaRPr lang="en-US" sz="1600" b="1" dirty="0">
              <a:solidFill>
                <a:schemeClr val="accent1"/>
              </a:solidFill>
              <a:latin typeface="Montserrat" panose="00000500000000000000" pitchFamily="2" charset="0"/>
            </a:endParaRPr>
          </a:p>
        </p:txBody>
      </p:sp>
    </p:spTree>
    <p:extLst>
      <p:ext uri="{BB962C8B-B14F-4D97-AF65-F5344CB8AC3E}">
        <p14:creationId xmlns:p14="http://schemas.microsoft.com/office/powerpoint/2010/main" val="12536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80"/>
        <p:cNvGrpSpPr/>
        <p:nvPr/>
      </p:nvGrpSpPr>
      <p:grpSpPr>
        <a:xfrm>
          <a:off x="0" y="0"/>
          <a:ext cx="0" cy="0"/>
          <a:chOff x="0" y="0"/>
          <a:chExt cx="0" cy="0"/>
        </a:xfrm>
      </p:grpSpPr>
      <p:sp>
        <p:nvSpPr>
          <p:cNvPr id="4782" name="Google Shape;4782;p59"/>
          <p:cNvSpPr txBox="1">
            <a:spLocks noGrp="1"/>
          </p:cNvSpPr>
          <p:nvPr>
            <p:ph type="title"/>
          </p:nvPr>
        </p:nvSpPr>
        <p:spPr>
          <a:xfrm>
            <a:off x="-170122" y="281075"/>
            <a:ext cx="9494875"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FUNDRAISING</a:t>
            </a:r>
            <a:endParaRPr dirty="0"/>
          </a:p>
        </p:txBody>
      </p:sp>
      <p:sp>
        <p:nvSpPr>
          <p:cNvPr id="12" name="TextBox 11">
            <a:extLst>
              <a:ext uri="{FF2B5EF4-FFF2-40B4-BE49-F238E27FC236}">
                <a16:creationId xmlns:a16="http://schemas.microsoft.com/office/drawing/2014/main" id="{68657DEB-0C41-43CE-9399-087E5058D9A7}"/>
              </a:ext>
            </a:extLst>
          </p:cNvPr>
          <p:cNvSpPr txBox="1"/>
          <p:nvPr/>
        </p:nvSpPr>
        <p:spPr>
          <a:xfrm>
            <a:off x="1137888" y="1033053"/>
            <a:ext cx="6868224" cy="461665"/>
          </a:xfrm>
          <a:prstGeom prst="rect">
            <a:avLst/>
          </a:prstGeom>
          <a:noFill/>
        </p:spPr>
        <p:txBody>
          <a:bodyPr wrap="square" rtlCol="0">
            <a:spAutoFit/>
          </a:bodyPr>
          <a:lstStyle/>
          <a:p>
            <a:pPr algn="ctr"/>
            <a:r>
              <a:rPr lang="en-US" sz="2400" b="1" dirty="0">
                <a:solidFill>
                  <a:schemeClr val="accent1"/>
                </a:solidFill>
                <a:latin typeface="Montserrat" panose="00000500000000000000" pitchFamily="2" charset="0"/>
              </a:rPr>
              <a:t>Upcoming Fundraising Event </a:t>
            </a:r>
            <a:endParaRPr lang="en-US" dirty="0"/>
          </a:p>
        </p:txBody>
      </p:sp>
      <p:sp>
        <p:nvSpPr>
          <p:cNvPr id="13" name="TextBox 12">
            <a:extLst>
              <a:ext uri="{FF2B5EF4-FFF2-40B4-BE49-F238E27FC236}">
                <a16:creationId xmlns:a16="http://schemas.microsoft.com/office/drawing/2014/main" id="{017172BD-BDC9-44B7-9EE4-2C81C398ADA6}"/>
              </a:ext>
            </a:extLst>
          </p:cNvPr>
          <p:cNvSpPr txBox="1"/>
          <p:nvPr/>
        </p:nvSpPr>
        <p:spPr>
          <a:xfrm>
            <a:off x="1366184" y="1263885"/>
            <a:ext cx="6411631" cy="2062103"/>
          </a:xfrm>
          <a:prstGeom prst="rect">
            <a:avLst/>
          </a:prstGeom>
          <a:noFill/>
          <a:ln>
            <a:noFill/>
          </a:ln>
        </p:spPr>
        <p:txBody>
          <a:bodyPr wrap="square" rtlCol="0">
            <a:spAutoFit/>
          </a:bodyPr>
          <a:lstStyle/>
          <a:p>
            <a:pPr algn="ctr"/>
            <a:endParaRPr lang="en-US" sz="1600" b="1" dirty="0">
              <a:solidFill>
                <a:schemeClr val="accent1"/>
              </a:solidFill>
              <a:latin typeface="Montserrat" panose="00000500000000000000" pitchFamily="2" charset="0"/>
            </a:endParaRPr>
          </a:p>
          <a:p>
            <a:pPr algn="ctr"/>
            <a:r>
              <a:rPr lang="en-US" sz="1600" b="1" dirty="0">
                <a:solidFill>
                  <a:schemeClr val="accent1"/>
                </a:solidFill>
                <a:latin typeface="Montserrat" panose="00000500000000000000" pitchFamily="2" charset="0"/>
              </a:rPr>
              <a:t>Thank you for all who participated in the December Bake Sale, it was a huge success!</a:t>
            </a:r>
          </a:p>
          <a:p>
            <a:pPr algn="ctr"/>
            <a:endParaRPr lang="en-US" sz="1600" b="1" dirty="0">
              <a:solidFill>
                <a:schemeClr val="accent1"/>
              </a:solidFill>
              <a:latin typeface="Montserrat" panose="00000500000000000000" pitchFamily="2" charset="0"/>
            </a:endParaRPr>
          </a:p>
          <a:p>
            <a:pPr algn="ctr"/>
            <a:r>
              <a:rPr lang="en-US" sz="1600" b="1" dirty="0">
                <a:solidFill>
                  <a:schemeClr val="accent1"/>
                </a:solidFill>
                <a:latin typeface="Montserrat" panose="00000500000000000000" pitchFamily="2" charset="0"/>
              </a:rPr>
              <a:t>Stay tuned for our next fundraising event. There will be an opportunity to earn service hours.</a:t>
            </a:r>
          </a:p>
          <a:p>
            <a:pPr algn="ctr"/>
            <a:endParaRPr lang="en-US" sz="1600" b="1" dirty="0">
              <a:solidFill>
                <a:schemeClr val="accent1"/>
              </a:solidFill>
              <a:latin typeface="Montserrat" panose="00000500000000000000" pitchFamily="2" charset="0"/>
            </a:endParaRPr>
          </a:p>
          <a:p>
            <a:pPr algn="ctr"/>
            <a:endParaRPr lang="en-US" sz="1600" b="1" dirty="0">
              <a:solidFill>
                <a:schemeClr val="accent1"/>
              </a:solidFill>
              <a:latin typeface="Montserrat" panose="00000500000000000000" pitchFamily="2" charset="0"/>
            </a:endParaRPr>
          </a:p>
        </p:txBody>
      </p:sp>
      <p:pic>
        <p:nvPicPr>
          <p:cNvPr id="7" name="Picture 4" descr="Celebrating the power of these two words: Thank you - The San Diego  Union-Tribune">
            <a:extLst>
              <a:ext uri="{FF2B5EF4-FFF2-40B4-BE49-F238E27FC236}">
                <a16:creationId xmlns:a16="http://schemas.microsoft.com/office/drawing/2014/main" id="{D70FB32F-CB8F-4A90-AD48-AAC20DD031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3708" y="3036569"/>
            <a:ext cx="2256584" cy="1504389"/>
          </a:xfrm>
          <a:prstGeom prst="rect">
            <a:avLst/>
          </a:prstGeom>
          <a:noFill/>
          <a:ln w="38100">
            <a:solidFill>
              <a:schemeClr val="bg2"/>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1977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780"/>
        <p:cNvGrpSpPr/>
        <p:nvPr/>
      </p:nvGrpSpPr>
      <p:grpSpPr>
        <a:xfrm>
          <a:off x="0" y="0"/>
          <a:ext cx="0" cy="0"/>
          <a:chOff x="0" y="0"/>
          <a:chExt cx="0" cy="0"/>
        </a:xfrm>
      </p:grpSpPr>
      <p:sp>
        <p:nvSpPr>
          <p:cNvPr id="4782" name="Google Shape;4782;p59"/>
          <p:cNvSpPr txBox="1">
            <a:spLocks noGrp="1"/>
          </p:cNvSpPr>
          <p:nvPr>
            <p:ph type="title"/>
          </p:nvPr>
        </p:nvSpPr>
        <p:spPr>
          <a:xfrm>
            <a:off x="-170122" y="281075"/>
            <a:ext cx="9494875"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SOCIAL AND SPIRIT</a:t>
            </a:r>
            <a:endParaRPr dirty="0"/>
          </a:p>
        </p:txBody>
      </p:sp>
      <p:sp>
        <p:nvSpPr>
          <p:cNvPr id="12" name="TextBox 11">
            <a:extLst>
              <a:ext uri="{FF2B5EF4-FFF2-40B4-BE49-F238E27FC236}">
                <a16:creationId xmlns:a16="http://schemas.microsoft.com/office/drawing/2014/main" id="{68657DEB-0C41-43CE-9399-087E5058D9A7}"/>
              </a:ext>
            </a:extLst>
          </p:cNvPr>
          <p:cNvSpPr txBox="1"/>
          <p:nvPr/>
        </p:nvSpPr>
        <p:spPr>
          <a:xfrm>
            <a:off x="-170122" y="1436938"/>
            <a:ext cx="6868224" cy="461665"/>
          </a:xfrm>
          <a:prstGeom prst="rect">
            <a:avLst/>
          </a:prstGeom>
          <a:noFill/>
        </p:spPr>
        <p:txBody>
          <a:bodyPr wrap="square" rtlCol="0">
            <a:spAutoFit/>
          </a:bodyPr>
          <a:lstStyle/>
          <a:p>
            <a:pPr algn="ctr"/>
            <a:r>
              <a:rPr lang="en-US" sz="2400" b="1" dirty="0">
                <a:solidFill>
                  <a:schemeClr val="accent1"/>
                </a:solidFill>
                <a:latin typeface="Montserrat" panose="00000500000000000000" pitchFamily="2" charset="0"/>
              </a:rPr>
              <a:t>Upcoming Activities</a:t>
            </a:r>
            <a:endParaRPr lang="en-US" dirty="0"/>
          </a:p>
        </p:txBody>
      </p:sp>
      <p:sp>
        <p:nvSpPr>
          <p:cNvPr id="13" name="TextBox 12">
            <a:extLst>
              <a:ext uri="{FF2B5EF4-FFF2-40B4-BE49-F238E27FC236}">
                <a16:creationId xmlns:a16="http://schemas.microsoft.com/office/drawing/2014/main" id="{017172BD-BDC9-44B7-9EE4-2C81C398ADA6}"/>
              </a:ext>
            </a:extLst>
          </p:cNvPr>
          <p:cNvSpPr txBox="1"/>
          <p:nvPr/>
        </p:nvSpPr>
        <p:spPr>
          <a:xfrm>
            <a:off x="46771" y="1784573"/>
            <a:ext cx="6434438" cy="3046988"/>
          </a:xfrm>
          <a:prstGeom prst="rect">
            <a:avLst/>
          </a:prstGeom>
          <a:noFill/>
          <a:ln>
            <a:noFill/>
          </a:ln>
        </p:spPr>
        <p:txBody>
          <a:bodyPr wrap="square" rtlCol="0">
            <a:spAutoFit/>
          </a:bodyPr>
          <a:lstStyle/>
          <a:p>
            <a:pPr algn="ctr"/>
            <a:endParaRPr lang="en-US" sz="1600" b="1" dirty="0">
              <a:solidFill>
                <a:schemeClr val="accent1"/>
              </a:solidFill>
              <a:latin typeface="Montserrat" panose="00000500000000000000" pitchFamily="2" charset="0"/>
            </a:endParaRPr>
          </a:p>
          <a:p>
            <a:pPr algn="ctr"/>
            <a:r>
              <a:rPr lang="en-US" sz="1600" b="1" dirty="0">
                <a:solidFill>
                  <a:schemeClr val="accent1"/>
                </a:solidFill>
                <a:latin typeface="Montserrat" panose="00000500000000000000" pitchFamily="2" charset="0"/>
              </a:rPr>
              <a:t>Come prepared to our </a:t>
            </a:r>
            <a:r>
              <a:rPr lang="en-US" sz="1600" b="1" dirty="0">
                <a:solidFill>
                  <a:schemeClr val="accent3"/>
                </a:solidFill>
                <a:latin typeface="Montserrat" panose="00000500000000000000" pitchFamily="2" charset="0"/>
              </a:rPr>
              <a:t>February 23</a:t>
            </a:r>
            <a:r>
              <a:rPr lang="en-US" sz="1600" b="1" baseline="30000" dirty="0">
                <a:solidFill>
                  <a:schemeClr val="accent3"/>
                </a:solidFill>
                <a:latin typeface="Montserrat" panose="00000500000000000000" pitchFamily="2" charset="0"/>
              </a:rPr>
              <a:t>rd</a:t>
            </a:r>
            <a:r>
              <a:rPr lang="en-US" sz="1600" b="1" dirty="0">
                <a:solidFill>
                  <a:schemeClr val="accent3"/>
                </a:solidFill>
                <a:latin typeface="Montserrat" panose="00000500000000000000" pitchFamily="2" charset="0"/>
              </a:rPr>
              <a:t> </a:t>
            </a:r>
            <a:r>
              <a:rPr lang="en-US" sz="1600" b="1" dirty="0">
                <a:solidFill>
                  <a:schemeClr val="accent1"/>
                </a:solidFill>
                <a:latin typeface="Montserrat" panose="00000500000000000000" pitchFamily="2" charset="0"/>
              </a:rPr>
              <a:t>meeting with one piece of advice to write down for future NHS members.</a:t>
            </a:r>
          </a:p>
          <a:p>
            <a:pPr algn="ctr"/>
            <a:endParaRPr lang="en-US" sz="1600" b="1" dirty="0">
              <a:solidFill>
                <a:schemeClr val="accent1"/>
              </a:solidFill>
              <a:latin typeface="Montserrat" panose="00000500000000000000" pitchFamily="2" charset="0"/>
            </a:endParaRPr>
          </a:p>
          <a:p>
            <a:pPr algn="ctr"/>
            <a:r>
              <a:rPr lang="en-US" sz="1600" b="1" dirty="0">
                <a:solidFill>
                  <a:schemeClr val="accent1"/>
                </a:solidFill>
                <a:latin typeface="Montserrat" panose="00000500000000000000" pitchFamily="2" charset="0"/>
              </a:rPr>
              <a:t>Semester 2 breakfast is currently being planned for </a:t>
            </a:r>
            <a:r>
              <a:rPr lang="en-US" sz="1600" b="1" dirty="0">
                <a:solidFill>
                  <a:schemeClr val="accent3"/>
                </a:solidFill>
                <a:latin typeface="Montserrat" panose="00000500000000000000" pitchFamily="2" charset="0"/>
              </a:rPr>
              <a:t>Thursday, April 27</a:t>
            </a:r>
            <a:r>
              <a:rPr lang="en-US" sz="1600" b="1" baseline="30000" dirty="0">
                <a:solidFill>
                  <a:schemeClr val="accent3"/>
                </a:solidFill>
                <a:latin typeface="Montserrat" panose="00000500000000000000" pitchFamily="2" charset="0"/>
              </a:rPr>
              <a:t>th</a:t>
            </a:r>
            <a:r>
              <a:rPr lang="en-US" sz="1600" b="1" dirty="0">
                <a:solidFill>
                  <a:schemeClr val="accent1"/>
                </a:solidFill>
                <a:latin typeface="Montserrat" panose="00000500000000000000" pitchFamily="2" charset="0"/>
              </a:rPr>
              <a:t>. Thank you to all who participated In the December breakfast!</a:t>
            </a:r>
          </a:p>
          <a:p>
            <a:pPr algn="ctr"/>
            <a:endParaRPr lang="en-US" sz="1600" b="1" dirty="0">
              <a:solidFill>
                <a:schemeClr val="accent1"/>
              </a:solidFill>
              <a:latin typeface="Montserrat" panose="00000500000000000000" pitchFamily="2" charset="0"/>
            </a:endParaRPr>
          </a:p>
          <a:p>
            <a:pPr algn="ctr"/>
            <a:r>
              <a:rPr lang="en-US" sz="1600" b="1" dirty="0">
                <a:solidFill>
                  <a:schemeClr val="accent1"/>
                </a:solidFill>
                <a:latin typeface="Montserrat" panose="00000500000000000000" pitchFamily="2" charset="0"/>
              </a:rPr>
              <a:t>Make sure to </a:t>
            </a:r>
            <a:r>
              <a:rPr lang="en-US" sz="1600" b="1" dirty="0">
                <a:solidFill>
                  <a:schemeClr val="accent3"/>
                </a:solidFill>
                <a:latin typeface="Montserrat" panose="00000500000000000000" pitchFamily="2" charset="0"/>
              </a:rPr>
              <a:t>DM</a:t>
            </a:r>
            <a:r>
              <a:rPr lang="en-US" sz="1600" b="1" dirty="0">
                <a:solidFill>
                  <a:schemeClr val="accent1"/>
                </a:solidFill>
                <a:latin typeface="Montserrat" panose="00000500000000000000" pitchFamily="2" charset="0"/>
              </a:rPr>
              <a:t> pictures of you serving to the NHS Instagram to be featured.</a:t>
            </a:r>
          </a:p>
          <a:p>
            <a:pPr algn="ctr"/>
            <a:endParaRPr lang="en-US" sz="1600" b="1" dirty="0">
              <a:solidFill>
                <a:schemeClr val="accent1"/>
              </a:solidFill>
              <a:latin typeface="Montserrat" panose="00000500000000000000" pitchFamily="2" charset="0"/>
            </a:endParaRPr>
          </a:p>
          <a:p>
            <a:pPr algn="ctr"/>
            <a:endParaRPr lang="en-US" sz="1600" b="1" dirty="0">
              <a:solidFill>
                <a:schemeClr val="accent1"/>
              </a:solidFill>
              <a:latin typeface="Montserrat" panose="00000500000000000000" pitchFamily="2" charset="0"/>
            </a:endParaRPr>
          </a:p>
        </p:txBody>
      </p:sp>
      <p:pic>
        <p:nvPicPr>
          <p:cNvPr id="6" name="Picture 5">
            <a:extLst>
              <a:ext uri="{FF2B5EF4-FFF2-40B4-BE49-F238E27FC236}">
                <a16:creationId xmlns:a16="http://schemas.microsoft.com/office/drawing/2014/main" id="{9B4AAC56-A77C-4671-BA9A-D8626D80AE66}"/>
              </a:ext>
            </a:extLst>
          </p:cNvPr>
          <p:cNvPicPr>
            <a:picLocks noChangeAspect="1"/>
          </p:cNvPicPr>
          <p:nvPr/>
        </p:nvPicPr>
        <p:blipFill>
          <a:blip r:embed="rId3"/>
          <a:stretch>
            <a:fillRect/>
          </a:stretch>
        </p:blipFill>
        <p:spPr>
          <a:xfrm>
            <a:off x="6698102" y="1030936"/>
            <a:ext cx="2103063" cy="3955015"/>
          </a:xfrm>
          <a:prstGeom prst="rect">
            <a:avLst/>
          </a:prstGeom>
          <a:ln w="38100">
            <a:solidFill>
              <a:schemeClr val="accent1"/>
            </a:solidFill>
          </a:ln>
        </p:spPr>
      </p:pic>
    </p:spTree>
    <p:extLst>
      <p:ext uri="{BB962C8B-B14F-4D97-AF65-F5344CB8AC3E}">
        <p14:creationId xmlns:p14="http://schemas.microsoft.com/office/powerpoint/2010/main" val="4142392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780"/>
        <p:cNvGrpSpPr/>
        <p:nvPr/>
      </p:nvGrpSpPr>
      <p:grpSpPr>
        <a:xfrm>
          <a:off x="0" y="0"/>
          <a:ext cx="0" cy="0"/>
          <a:chOff x="0" y="0"/>
          <a:chExt cx="0" cy="0"/>
        </a:xfrm>
      </p:grpSpPr>
      <p:sp>
        <p:nvSpPr>
          <p:cNvPr id="4782" name="Google Shape;4782;p59"/>
          <p:cNvSpPr txBox="1">
            <a:spLocks noGrp="1"/>
          </p:cNvSpPr>
          <p:nvPr>
            <p:ph type="title"/>
          </p:nvPr>
        </p:nvSpPr>
        <p:spPr>
          <a:xfrm>
            <a:off x="-170122" y="281075"/>
            <a:ext cx="9494875"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COMMUNITY</a:t>
            </a:r>
            <a:endParaRPr dirty="0"/>
          </a:p>
        </p:txBody>
      </p:sp>
      <p:sp>
        <p:nvSpPr>
          <p:cNvPr id="19" name="TextBox 18">
            <a:extLst>
              <a:ext uri="{FF2B5EF4-FFF2-40B4-BE49-F238E27FC236}">
                <a16:creationId xmlns:a16="http://schemas.microsoft.com/office/drawing/2014/main" id="{E3821B19-1CFF-4084-9B9F-11E2362D0761}"/>
              </a:ext>
            </a:extLst>
          </p:cNvPr>
          <p:cNvSpPr txBox="1"/>
          <p:nvPr/>
        </p:nvSpPr>
        <p:spPr>
          <a:xfrm>
            <a:off x="1123244" y="1558121"/>
            <a:ext cx="6897511" cy="1815882"/>
          </a:xfrm>
          <a:prstGeom prst="rect">
            <a:avLst/>
          </a:prstGeom>
          <a:noFill/>
          <a:ln>
            <a:noFill/>
          </a:ln>
        </p:spPr>
        <p:txBody>
          <a:bodyPr wrap="square" rtlCol="0">
            <a:spAutoFit/>
          </a:bodyPr>
          <a:lstStyle/>
          <a:p>
            <a:pPr algn="ctr"/>
            <a:r>
              <a:rPr lang="en-US" sz="1600" b="1" dirty="0">
                <a:solidFill>
                  <a:schemeClr val="accent1"/>
                </a:solidFill>
                <a:latin typeface="Montserrat" panose="00000500000000000000" pitchFamily="2" charset="0"/>
                <a:sym typeface="Wingdings" panose="05000000000000000000" pitchFamily="2" charset="2"/>
              </a:rPr>
              <a:t>There will be one more in-club service project this Semester.</a:t>
            </a:r>
          </a:p>
          <a:p>
            <a:pPr algn="ctr"/>
            <a:endParaRPr lang="en-US" sz="1600" b="1" dirty="0">
              <a:solidFill>
                <a:schemeClr val="accent1"/>
              </a:solidFill>
              <a:latin typeface="Montserrat" panose="00000500000000000000" pitchFamily="2" charset="0"/>
              <a:sym typeface="Wingdings" panose="05000000000000000000" pitchFamily="2" charset="2"/>
            </a:endParaRPr>
          </a:p>
          <a:p>
            <a:pPr algn="ctr"/>
            <a:r>
              <a:rPr lang="en-US" sz="1600" b="1" dirty="0">
                <a:solidFill>
                  <a:schemeClr val="accent1"/>
                </a:solidFill>
                <a:latin typeface="Montserrat" panose="00000500000000000000" pitchFamily="2" charset="0"/>
                <a:sym typeface="Wingdings" panose="05000000000000000000" pitchFamily="2" charset="2"/>
              </a:rPr>
              <a:t>Stay tuned to Remind for additional information.</a:t>
            </a:r>
          </a:p>
          <a:p>
            <a:pPr algn="ctr"/>
            <a:endParaRPr lang="en-US" sz="1600" b="1" dirty="0">
              <a:solidFill>
                <a:schemeClr val="accent1"/>
              </a:solidFill>
              <a:latin typeface="Montserrat" panose="00000500000000000000" pitchFamily="2" charset="0"/>
              <a:sym typeface="Wingdings" panose="05000000000000000000" pitchFamily="2" charset="2"/>
            </a:endParaRPr>
          </a:p>
          <a:p>
            <a:pPr algn="ctr"/>
            <a:r>
              <a:rPr lang="en-US" sz="1600" b="1" dirty="0">
                <a:solidFill>
                  <a:schemeClr val="accent1"/>
                </a:solidFill>
                <a:latin typeface="Montserrat" panose="00000500000000000000" pitchFamily="2" charset="0"/>
                <a:sym typeface="Wingdings" panose="05000000000000000000" pitchFamily="2" charset="2"/>
              </a:rPr>
              <a:t>Every member will have to participate in the service project.</a:t>
            </a:r>
          </a:p>
          <a:p>
            <a:pPr algn="ctr"/>
            <a:endParaRPr lang="en-US" sz="1600" b="1" dirty="0">
              <a:solidFill>
                <a:schemeClr val="accent1"/>
              </a:solidFill>
              <a:latin typeface="Montserrat" panose="00000500000000000000" pitchFamily="2" charset="0"/>
              <a:sym typeface="Wingdings" panose="05000000000000000000" pitchFamily="2" charset="2"/>
            </a:endParaRPr>
          </a:p>
          <a:p>
            <a:pPr algn="ctr"/>
            <a:endParaRPr lang="en-US" sz="1600" b="1" dirty="0">
              <a:solidFill>
                <a:schemeClr val="accent1"/>
              </a:solidFill>
              <a:latin typeface="Montserrat" panose="00000500000000000000" pitchFamily="2" charset="0"/>
            </a:endParaRPr>
          </a:p>
        </p:txBody>
      </p:sp>
      <p:sp>
        <p:nvSpPr>
          <p:cNvPr id="12" name="TextBox 11">
            <a:extLst>
              <a:ext uri="{FF2B5EF4-FFF2-40B4-BE49-F238E27FC236}">
                <a16:creationId xmlns:a16="http://schemas.microsoft.com/office/drawing/2014/main" id="{BCFEB8AD-9FAC-45B7-B5FB-90690A01F05E}"/>
              </a:ext>
            </a:extLst>
          </p:cNvPr>
          <p:cNvSpPr txBox="1"/>
          <p:nvPr/>
        </p:nvSpPr>
        <p:spPr>
          <a:xfrm>
            <a:off x="1123244" y="966404"/>
            <a:ext cx="6897511" cy="461665"/>
          </a:xfrm>
          <a:prstGeom prst="rect">
            <a:avLst/>
          </a:prstGeom>
          <a:noFill/>
        </p:spPr>
        <p:txBody>
          <a:bodyPr wrap="square" lIns="91440" tIns="45720" rIns="91440" bIns="45720" rtlCol="0" anchor="t">
            <a:spAutoFit/>
          </a:bodyPr>
          <a:lstStyle/>
          <a:p>
            <a:pPr algn="ctr"/>
            <a:r>
              <a:rPr lang="en-US" sz="2400" b="1" dirty="0">
                <a:solidFill>
                  <a:schemeClr val="accent1"/>
                </a:solidFill>
                <a:latin typeface="Montserrat"/>
              </a:rPr>
              <a:t>Upcoming Service Project</a:t>
            </a:r>
          </a:p>
        </p:txBody>
      </p:sp>
      <p:pic>
        <p:nvPicPr>
          <p:cNvPr id="1026" name="Picture 2" descr="Coming Soon Vector Art, Icons, and Graphics for Free Download">
            <a:extLst>
              <a:ext uri="{FF2B5EF4-FFF2-40B4-BE49-F238E27FC236}">
                <a16:creationId xmlns:a16="http://schemas.microsoft.com/office/drawing/2014/main" id="{DF5F62A3-F0B4-4362-8F4C-05DAEC49FC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2311" y="3119350"/>
            <a:ext cx="2619375" cy="1743075"/>
          </a:xfrm>
          <a:prstGeom prst="rect">
            <a:avLst/>
          </a:prstGeom>
          <a:noFill/>
          <a:ln w="38100">
            <a:solidFill>
              <a:schemeClr val="bg2"/>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6246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780"/>
        <p:cNvGrpSpPr/>
        <p:nvPr/>
      </p:nvGrpSpPr>
      <p:grpSpPr>
        <a:xfrm>
          <a:off x="0" y="0"/>
          <a:ext cx="0" cy="0"/>
          <a:chOff x="0" y="0"/>
          <a:chExt cx="0" cy="0"/>
        </a:xfrm>
      </p:grpSpPr>
      <p:sp>
        <p:nvSpPr>
          <p:cNvPr id="4782" name="Google Shape;4782;p59"/>
          <p:cNvSpPr txBox="1">
            <a:spLocks noGrp="1"/>
          </p:cNvSpPr>
          <p:nvPr>
            <p:ph type="title"/>
          </p:nvPr>
        </p:nvSpPr>
        <p:spPr>
          <a:xfrm>
            <a:off x="-170122" y="281075"/>
            <a:ext cx="9494875"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TEACHER APPRECIATION</a:t>
            </a:r>
            <a:endParaRPr dirty="0"/>
          </a:p>
        </p:txBody>
      </p:sp>
      <p:sp>
        <p:nvSpPr>
          <p:cNvPr id="19" name="TextBox 18">
            <a:extLst>
              <a:ext uri="{FF2B5EF4-FFF2-40B4-BE49-F238E27FC236}">
                <a16:creationId xmlns:a16="http://schemas.microsoft.com/office/drawing/2014/main" id="{E3821B19-1CFF-4084-9B9F-11E2362D0761}"/>
              </a:ext>
            </a:extLst>
          </p:cNvPr>
          <p:cNvSpPr txBox="1"/>
          <p:nvPr/>
        </p:nvSpPr>
        <p:spPr>
          <a:xfrm>
            <a:off x="1512740" y="1540698"/>
            <a:ext cx="6118520" cy="1077218"/>
          </a:xfrm>
          <a:prstGeom prst="rect">
            <a:avLst/>
          </a:prstGeom>
          <a:noFill/>
          <a:ln>
            <a:noFill/>
          </a:ln>
        </p:spPr>
        <p:txBody>
          <a:bodyPr wrap="square" rtlCol="0">
            <a:spAutoFit/>
          </a:bodyPr>
          <a:lstStyle/>
          <a:p>
            <a:pPr algn="ctr"/>
            <a:r>
              <a:rPr lang="en-US" sz="1600" b="1" dirty="0">
                <a:solidFill>
                  <a:schemeClr val="accent1"/>
                </a:solidFill>
                <a:latin typeface="Montserrat" panose="00000500000000000000" pitchFamily="2" charset="0"/>
                <a:sym typeface="Wingdings" panose="05000000000000000000" pitchFamily="2" charset="2"/>
              </a:rPr>
              <a:t>Please make sure all finished cards are put at the front table. The cards will be delivered to SA teachers within the next few weeks.</a:t>
            </a:r>
          </a:p>
          <a:p>
            <a:pPr algn="ctr"/>
            <a:endParaRPr lang="en-US" sz="1600" b="1" dirty="0">
              <a:solidFill>
                <a:schemeClr val="accent1"/>
              </a:solidFill>
              <a:latin typeface="Montserrat" panose="00000500000000000000" pitchFamily="2" charset="0"/>
            </a:endParaRPr>
          </a:p>
        </p:txBody>
      </p:sp>
      <p:sp>
        <p:nvSpPr>
          <p:cNvPr id="12" name="TextBox 11">
            <a:extLst>
              <a:ext uri="{FF2B5EF4-FFF2-40B4-BE49-F238E27FC236}">
                <a16:creationId xmlns:a16="http://schemas.microsoft.com/office/drawing/2014/main" id="{BCFEB8AD-9FAC-45B7-B5FB-90690A01F05E}"/>
              </a:ext>
            </a:extLst>
          </p:cNvPr>
          <p:cNvSpPr txBox="1"/>
          <p:nvPr/>
        </p:nvSpPr>
        <p:spPr>
          <a:xfrm>
            <a:off x="1123244" y="966404"/>
            <a:ext cx="6897511" cy="461665"/>
          </a:xfrm>
          <a:prstGeom prst="rect">
            <a:avLst/>
          </a:prstGeom>
          <a:noFill/>
        </p:spPr>
        <p:txBody>
          <a:bodyPr wrap="square" lIns="91440" tIns="45720" rIns="91440" bIns="45720" rtlCol="0" anchor="t">
            <a:spAutoFit/>
          </a:bodyPr>
          <a:lstStyle/>
          <a:p>
            <a:pPr algn="ctr"/>
            <a:r>
              <a:rPr lang="en-US" sz="2400" b="1" dirty="0">
                <a:solidFill>
                  <a:schemeClr val="accent1"/>
                </a:solidFill>
                <a:latin typeface="Montserrat"/>
              </a:rPr>
              <a:t>Valentine’s Day Cards</a:t>
            </a:r>
          </a:p>
        </p:txBody>
      </p:sp>
      <p:pic>
        <p:nvPicPr>
          <p:cNvPr id="2050" name="Picture 2" descr="History of Valentines Day – The Birdwatch">
            <a:extLst>
              <a:ext uri="{FF2B5EF4-FFF2-40B4-BE49-F238E27FC236}">
                <a16:creationId xmlns:a16="http://schemas.microsoft.com/office/drawing/2014/main" id="{07EFA39D-E4E4-4E02-BE7E-A8798BAFBF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927" y="2571750"/>
            <a:ext cx="2143125" cy="2143125"/>
          </a:xfrm>
          <a:prstGeom prst="rect">
            <a:avLst/>
          </a:prstGeom>
          <a:noFill/>
          <a:ln w="38100">
            <a:solidFill>
              <a:schemeClr val="bg2"/>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708105"/>
      </p:ext>
    </p:extLst>
  </p:cSld>
  <p:clrMapOvr>
    <a:masterClrMapping/>
  </p:clrMapOvr>
</p:sld>
</file>

<file path=ppt/theme/theme1.xml><?xml version="1.0" encoding="utf-8"?>
<a:theme xmlns:a="http://schemas.openxmlformats.org/drawingml/2006/main" name="Livine Meeting by Slidesgo">
  <a:themeElements>
    <a:clrScheme name="Simple Light">
      <a:dk1>
        <a:srgbClr val="000000"/>
      </a:dk1>
      <a:lt1>
        <a:srgbClr val="FFFFFF"/>
      </a:lt1>
      <a:dk2>
        <a:srgbClr val="595959"/>
      </a:dk2>
      <a:lt2>
        <a:srgbClr val="EEEEEE"/>
      </a:lt2>
      <a:accent1>
        <a:srgbClr val="27316F"/>
      </a:accent1>
      <a:accent2>
        <a:srgbClr val="75C4C0"/>
      </a:accent2>
      <a:accent3>
        <a:srgbClr val="FFC800"/>
      </a:accent3>
      <a:accent4>
        <a:srgbClr val="595959"/>
      </a:accent4>
      <a:accent5>
        <a:srgbClr val="C2C2C2"/>
      </a:accent5>
      <a:accent6>
        <a:srgbClr val="F2F2F2"/>
      </a:accent6>
      <a:hlink>
        <a:srgbClr val="75C4C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588</Words>
  <Application>Microsoft Office PowerPoint</Application>
  <PresentationFormat>On-screen Show (16:9)</PresentationFormat>
  <Paragraphs>111</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Montserrat</vt:lpstr>
      <vt:lpstr>Arial</vt:lpstr>
      <vt:lpstr>Livine Meeting by Slidesgo</vt:lpstr>
      <vt:lpstr>WELCOME TO NHS!</vt:lpstr>
      <vt:lpstr>STAY CONNECTED WITH NHS</vt:lpstr>
      <vt:lpstr>UPCOMING OPTIONAL EVENTS</vt:lpstr>
      <vt:lpstr>FYI- NEW MEMBERS</vt:lpstr>
      <vt:lpstr>SECRETARIES</vt:lpstr>
      <vt:lpstr>FUNDRAISING</vt:lpstr>
      <vt:lpstr>SOCIAL AND SPIRIT</vt:lpstr>
      <vt:lpstr>COMMUNITY</vt:lpstr>
      <vt:lpstr>TEACHER APPRECIATION</vt:lpstr>
      <vt:lpstr> Any Questions? (Next Meeting- February 23rd)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NHS</dc:title>
  <dc:creator>Natalie Beebe</dc:creator>
  <cp:lastModifiedBy>Natalie Beebe</cp:lastModifiedBy>
  <cp:revision>134</cp:revision>
  <dcterms:modified xsi:type="dcterms:W3CDTF">2023-01-23T03:37:56Z</dcterms:modified>
</cp:coreProperties>
</file>