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2"/>
  </p:notesMasterIdLst>
  <p:sldIdLst>
    <p:sldId id="256" r:id="rId2"/>
    <p:sldId id="319" r:id="rId3"/>
    <p:sldId id="329" r:id="rId4"/>
    <p:sldId id="318" r:id="rId5"/>
    <p:sldId id="316" r:id="rId6"/>
    <p:sldId id="326" r:id="rId7"/>
    <p:sldId id="325" r:id="rId8"/>
    <p:sldId id="328" r:id="rId9"/>
    <p:sldId id="314" r:id="rId10"/>
    <p:sldId id="323" r:id="rId1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7D95B3-8EDB-4289-A0E6-FD1B4F512432}">
  <a:tblStyle styleId="{907D95B3-8EDB-4289-A0E6-FD1B4F5124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9981" autoAdjust="0"/>
  </p:normalViewPr>
  <p:slideViewPr>
    <p:cSldViewPr snapToGrid="0">
      <p:cViewPr varScale="1">
        <p:scale>
          <a:sx n="85" d="100"/>
          <a:sy n="85" d="100"/>
        </p:scale>
        <p:origin x="9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g87664a2081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9" name="Google Shape;4779;g87664a2081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16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g87664a2081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9" name="Google Shape;4779;g87664a2081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76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g87664a2081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9" name="Google Shape;4779;g87664a2081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22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g87664a2081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9" name="Google Shape;4779;g87664a2081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116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23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-1515884" y="-1719378"/>
            <a:ext cx="3679200" cy="36792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2175913">
            <a:off x="6501213" y="3908853"/>
            <a:ext cx="1705595" cy="1705595"/>
          </a:xfrm>
          <a:prstGeom prst="blockArc">
            <a:avLst>
              <a:gd name="adj1" fmla="val 13003178"/>
              <a:gd name="adj2" fmla="val 2121832"/>
              <a:gd name="adj3" fmla="val 25028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1355650" y="744575"/>
            <a:ext cx="6261600" cy="23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1355650" y="3396875"/>
            <a:ext cx="40485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1080000" y="2834125"/>
            <a:ext cx="684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441200" y="1455663"/>
            <a:ext cx="6261600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649875" y="3207913"/>
            <a:ext cx="3823800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62" name="Google Shape;62;p9"/>
          <p:cNvSpPr/>
          <p:nvPr/>
        </p:nvSpPr>
        <p:spPr>
          <a:xfrm rot="-900094">
            <a:off x="3798381" y="4368678"/>
            <a:ext cx="1783690" cy="1783980"/>
          </a:xfrm>
          <a:prstGeom prst="blockArc">
            <a:avLst>
              <a:gd name="adj1" fmla="val 12085351"/>
              <a:gd name="adj2" fmla="val 16819483"/>
              <a:gd name="adj3" fmla="val 1755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4572000" y="-73925"/>
            <a:ext cx="4572000" cy="53088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5298300" y="2567075"/>
            <a:ext cx="31194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5298300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5208725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5387850" y="3299075"/>
            <a:ext cx="31194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5021275" y="810000"/>
            <a:ext cx="3549600" cy="38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602400" y="862850"/>
            <a:ext cx="3549600" cy="31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33325" y="4230575"/>
            <a:ext cx="5377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4_1_1_3">
    <p:bg>
      <p:bgPr>
        <a:noFill/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-5400000">
            <a:off x="7965010" y="-1097203"/>
            <a:ext cx="2387700" cy="2387700"/>
          </a:xfrm>
          <a:prstGeom prst="blockArc">
            <a:avLst>
              <a:gd name="adj1" fmla="val 10820796"/>
              <a:gd name="adj2" fmla="val 16556050"/>
              <a:gd name="adj3" fmla="val 1084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2"/>
          <p:cNvSpPr/>
          <p:nvPr/>
        </p:nvSpPr>
        <p:spPr>
          <a:xfrm rot="-900003">
            <a:off x="-1468002" y="4320800"/>
            <a:ext cx="2387761" cy="2387761"/>
          </a:xfrm>
          <a:prstGeom prst="blockArc">
            <a:avLst>
              <a:gd name="adj1" fmla="val 17506725"/>
              <a:gd name="adj2" fmla="val 21555750"/>
              <a:gd name="adj3" fmla="val 9524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702900" y="1152475"/>
            <a:ext cx="5339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8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wnsburgnhs.weebly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rownsburgnhs.weebly.com/hour-submission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subTitle" idx="1"/>
          </p:nvPr>
        </p:nvSpPr>
        <p:spPr>
          <a:xfrm>
            <a:off x="1577020" y="2231296"/>
            <a:ext cx="2133570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Submit Service Hours Here</a:t>
            </a:r>
            <a:endParaRPr dirty="0"/>
          </a:p>
        </p:txBody>
      </p:sp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1441199" y="808488"/>
            <a:ext cx="6261600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 TO NHS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A826E-AB4C-4F00-A396-F512EB5E4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468" y="2912204"/>
            <a:ext cx="1590675" cy="15240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1026" name="Picture 2" descr="Remind: School Communication - Apps on Google Play">
            <a:extLst>
              <a:ext uri="{FF2B5EF4-FFF2-40B4-BE49-F238E27FC236}">
                <a16:creationId xmlns:a16="http://schemas.microsoft.com/office/drawing/2014/main" id="{E2DAA280-CFB2-4F2B-85C0-E128B1A8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31" y="2910530"/>
            <a:ext cx="1524001" cy="1524001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27;p32">
            <a:extLst>
              <a:ext uri="{FF2B5EF4-FFF2-40B4-BE49-F238E27FC236}">
                <a16:creationId xmlns:a16="http://schemas.microsoft.com/office/drawing/2014/main" id="{692CC4E8-EB9D-456D-979A-B8B63E8F8085}"/>
              </a:ext>
            </a:extLst>
          </p:cNvPr>
          <p:cNvSpPr txBox="1">
            <a:spLocks/>
          </p:cNvSpPr>
          <p:nvPr/>
        </p:nvSpPr>
        <p:spPr>
          <a:xfrm>
            <a:off x="5646235" y="2231296"/>
            <a:ext cx="1707921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dirty="0"/>
              <a:t>@bhsnhs23</a:t>
            </a:r>
          </a:p>
        </p:txBody>
      </p:sp>
      <p:sp>
        <p:nvSpPr>
          <p:cNvPr id="9" name="Google Shape;227;p32">
            <a:extLst>
              <a:ext uri="{FF2B5EF4-FFF2-40B4-BE49-F238E27FC236}">
                <a16:creationId xmlns:a16="http://schemas.microsoft.com/office/drawing/2014/main" id="{95B9B412-188B-4078-BF41-BD54958C7FA7}"/>
              </a:ext>
            </a:extLst>
          </p:cNvPr>
          <p:cNvSpPr txBox="1">
            <a:spLocks/>
          </p:cNvSpPr>
          <p:nvPr/>
        </p:nvSpPr>
        <p:spPr>
          <a:xfrm>
            <a:off x="3673375" y="2910530"/>
            <a:ext cx="1797249" cy="152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dirty="0"/>
              <a:t>Please sign in at the table closest to the door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subTitle" idx="1"/>
          </p:nvPr>
        </p:nvSpPr>
        <p:spPr>
          <a:xfrm>
            <a:off x="1424620" y="2069296"/>
            <a:ext cx="2133570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Submit Service Hours Here</a:t>
            </a:r>
            <a:endParaRPr dirty="0"/>
          </a:p>
        </p:txBody>
      </p:sp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1132643" y="707296"/>
            <a:ext cx="6878712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 Any Questions?</a:t>
            </a:r>
            <a:br>
              <a:rPr lang="en-US" dirty="0"/>
            </a:br>
            <a:r>
              <a:rPr lang="en-US" sz="2400" dirty="0"/>
              <a:t>(Next meeting - January 26)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A826E-AB4C-4F00-A396-F512EB5E4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068" y="2910530"/>
            <a:ext cx="1590675" cy="15240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1026" name="Picture 2" descr="Remind: School Communication - Apps on Google Play">
            <a:extLst>
              <a:ext uri="{FF2B5EF4-FFF2-40B4-BE49-F238E27FC236}">
                <a16:creationId xmlns:a16="http://schemas.microsoft.com/office/drawing/2014/main" id="{E2DAA280-CFB2-4F2B-85C0-E128B1A8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93" y="2910529"/>
            <a:ext cx="1524001" cy="1524001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27;p32">
            <a:extLst>
              <a:ext uri="{FF2B5EF4-FFF2-40B4-BE49-F238E27FC236}">
                <a16:creationId xmlns:a16="http://schemas.microsoft.com/office/drawing/2014/main" id="{692CC4E8-EB9D-456D-979A-B8B63E8F8085}"/>
              </a:ext>
            </a:extLst>
          </p:cNvPr>
          <p:cNvSpPr txBox="1">
            <a:spLocks/>
          </p:cNvSpPr>
          <p:nvPr/>
        </p:nvSpPr>
        <p:spPr>
          <a:xfrm>
            <a:off x="3788986" y="2120267"/>
            <a:ext cx="1707921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dirty="0"/>
              <a:t>@bhsnhs23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DFD5C41D-EC83-4663-99B1-9813B24079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97" t="4820" r="7566" b="24343"/>
          <a:stretch/>
        </p:blipFill>
        <p:spPr>
          <a:xfrm>
            <a:off x="5964997" y="2910529"/>
            <a:ext cx="1549573" cy="1524001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9" name="Google Shape;227;p32">
            <a:extLst>
              <a:ext uri="{FF2B5EF4-FFF2-40B4-BE49-F238E27FC236}">
                <a16:creationId xmlns:a16="http://schemas.microsoft.com/office/drawing/2014/main" id="{05BC6BA8-EF12-4ECA-9E1D-F38CCF64B03C}"/>
              </a:ext>
            </a:extLst>
          </p:cNvPr>
          <p:cNvSpPr txBox="1">
            <a:spLocks/>
          </p:cNvSpPr>
          <p:nvPr/>
        </p:nvSpPr>
        <p:spPr>
          <a:xfrm>
            <a:off x="5672999" y="2076681"/>
            <a:ext cx="213357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20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dirty="0"/>
              <a:t>Food Drive AM Help Sign-Up</a:t>
            </a:r>
          </a:p>
        </p:txBody>
      </p:sp>
    </p:spTree>
    <p:extLst>
      <p:ext uri="{BB962C8B-B14F-4D97-AF65-F5344CB8AC3E}">
        <p14:creationId xmlns:p14="http://schemas.microsoft.com/office/powerpoint/2010/main" val="418045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" name="Google Shape;4782;p59"/>
          <p:cNvSpPr txBox="1">
            <a:spLocks noGrp="1"/>
          </p:cNvSpPr>
          <p:nvPr>
            <p:ph type="title"/>
          </p:nvPr>
        </p:nvSpPr>
        <p:spPr>
          <a:xfrm>
            <a:off x="-170122" y="281075"/>
            <a:ext cx="94948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WELCOME TO NHS!</a:t>
            </a:r>
            <a:endParaRPr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821B19-1CFF-4084-9B9F-11E2362D0761}"/>
              </a:ext>
            </a:extLst>
          </p:cNvPr>
          <p:cNvSpPr txBox="1"/>
          <p:nvPr/>
        </p:nvSpPr>
        <p:spPr>
          <a:xfrm>
            <a:off x="725141" y="1954652"/>
            <a:ext cx="4729101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Visit our website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www.brownsburgnhs.weebly.com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for contact information, hour submission, meeting PowerPoints, and more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Make sure to join the NHS remind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@bhsnhs23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4BBCCB-5C53-43D0-BD6D-AE6360CBF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00" y="1024920"/>
            <a:ext cx="4201180" cy="75661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6" name="Picture 2" descr="Remind: School Communication - Apps on Google Play">
            <a:extLst>
              <a:ext uri="{FF2B5EF4-FFF2-40B4-BE49-F238E27FC236}">
                <a16:creationId xmlns:a16="http://schemas.microsoft.com/office/drawing/2014/main" id="{8977DD0C-55C0-4619-B61A-5C2E3D1CC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89" y="3141756"/>
            <a:ext cx="1007203" cy="100720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97ED93-A990-46FF-99FB-4A3FECD1955B}"/>
              </a:ext>
            </a:extLst>
          </p:cNvPr>
          <p:cNvSpPr txBox="1"/>
          <p:nvPr/>
        </p:nvSpPr>
        <p:spPr>
          <a:xfrm>
            <a:off x="6054309" y="1092454"/>
            <a:ext cx="2786334" cy="40010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800" b="1" dirty="0">
              <a:solidFill>
                <a:schemeClr val="accent3"/>
              </a:solidFill>
              <a:latin typeface="Montserrat" panose="00000500000000000000" pitchFamily="2" charset="0"/>
            </a:endParaRPr>
          </a:p>
          <a:p>
            <a:pPr algn="ctr"/>
            <a:endParaRPr lang="en-US" sz="1800" b="1" dirty="0">
              <a:solidFill>
                <a:schemeClr val="accent3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800" b="1" dirty="0">
                <a:solidFill>
                  <a:schemeClr val="accent3"/>
                </a:solidFill>
                <a:latin typeface="Montserrat" panose="00000500000000000000" pitchFamily="2" charset="0"/>
              </a:rPr>
              <a:t>NHS Meeting Dates</a:t>
            </a:r>
          </a:p>
          <a:p>
            <a:pPr algn="ctr"/>
            <a:br>
              <a:rPr lang="en-US" sz="2000" b="1" dirty="0">
                <a:solidFill>
                  <a:schemeClr val="accent1"/>
                </a:solidFill>
                <a:latin typeface="Montserrat" panose="00000500000000000000" pitchFamily="2" charset="0"/>
              </a:rPr>
            </a:br>
            <a:r>
              <a:rPr lang="en-US" sz="1800" b="1" dirty="0">
                <a:solidFill>
                  <a:schemeClr val="accent1"/>
                </a:solidFill>
                <a:latin typeface="Montserrat" panose="00000500000000000000" pitchFamily="2" charset="0"/>
              </a:rPr>
              <a:t>December 1</a:t>
            </a:r>
            <a:r>
              <a:rPr lang="en-US" sz="1800" b="1" baseline="30000" dirty="0">
                <a:solidFill>
                  <a:schemeClr val="accent1"/>
                </a:solidFill>
                <a:latin typeface="Montserrat" panose="00000500000000000000" pitchFamily="2" charset="0"/>
              </a:rPr>
              <a:t>st</a:t>
            </a:r>
            <a:r>
              <a:rPr lang="en-US" sz="1800" b="1" dirty="0">
                <a:solidFill>
                  <a:schemeClr val="accent1"/>
                </a:solidFill>
                <a:latin typeface="Montserrat" panose="00000500000000000000" pitchFamily="2" charset="0"/>
              </a:rPr>
              <a:t> </a:t>
            </a:r>
          </a:p>
          <a:p>
            <a:pPr algn="ctr"/>
            <a:r>
              <a:rPr lang="en-US" sz="1800" b="1" dirty="0">
                <a:solidFill>
                  <a:schemeClr val="accent1"/>
                </a:solidFill>
                <a:latin typeface="Montserrat"/>
              </a:rPr>
              <a:t>(grab-and-go breakfast)</a:t>
            </a:r>
          </a:p>
          <a:p>
            <a:pPr algn="ctr"/>
            <a:br>
              <a:rPr lang="en-US" sz="1800" b="1" dirty="0">
                <a:solidFill>
                  <a:schemeClr val="accent1"/>
                </a:solidFill>
                <a:latin typeface="Montserrat" panose="00000500000000000000" pitchFamily="2" charset="0"/>
              </a:rPr>
            </a:br>
            <a:r>
              <a:rPr lang="en-US" sz="1800" b="1" i="0" dirty="0">
                <a:solidFill>
                  <a:schemeClr val="accent1"/>
                </a:solidFill>
                <a:effectLst/>
                <a:latin typeface="Montserrat" panose="00000500000000000000" pitchFamily="2" charset="0"/>
              </a:rPr>
              <a:t>January 26</a:t>
            </a:r>
            <a:r>
              <a:rPr lang="en-US" sz="1800" b="1" i="0" baseline="30000" dirty="0">
                <a:solidFill>
                  <a:schemeClr val="accent1"/>
                </a:solidFill>
                <a:effectLst/>
                <a:latin typeface="Montserrat" panose="00000500000000000000" pitchFamily="2" charset="0"/>
              </a:rPr>
              <a:t>th</a:t>
            </a:r>
            <a:endParaRPr lang="en-US" sz="1800" b="1" i="0" dirty="0">
              <a:solidFill>
                <a:schemeClr val="accent1"/>
              </a:solidFill>
              <a:effectLst/>
              <a:latin typeface="Montserrat" panose="00000500000000000000" pitchFamily="2" charset="0"/>
            </a:endParaRPr>
          </a:p>
          <a:p>
            <a:pPr algn="ctr"/>
            <a:br>
              <a:rPr lang="en-US" sz="1800" b="1" dirty="0">
                <a:solidFill>
                  <a:schemeClr val="accent1"/>
                </a:solidFill>
                <a:latin typeface="Montserrat" panose="00000500000000000000" pitchFamily="2" charset="0"/>
              </a:rPr>
            </a:br>
            <a:r>
              <a:rPr lang="en-US" sz="1800" b="1" i="0" dirty="0">
                <a:solidFill>
                  <a:schemeClr val="accent1"/>
                </a:solidFill>
                <a:effectLst/>
                <a:latin typeface="Montserrat" panose="00000500000000000000" pitchFamily="2" charset="0"/>
              </a:rPr>
              <a:t>February 23</a:t>
            </a:r>
            <a:r>
              <a:rPr lang="en-US" sz="1800" b="1" i="0" baseline="30000" dirty="0">
                <a:solidFill>
                  <a:schemeClr val="accent1"/>
                </a:solidFill>
                <a:effectLst/>
                <a:latin typeface="Montserrat" panose="00000500000000000000" pitchFamily="2" charset="0"/>
              </a:rPr>
              <a:t>rd</a:t>
            </a:r>
            <a:endParaRPr lang="en-US" sz="1800" b="1" i="0" dirty="0">
              <a:solidFill>
                <a:schemeClr val="accent1"/>
              </a:solidFill>
              <a:effectLst/>
              <a:latin typeface="Montserrat" panose="00000500000000000000" pitchFamily="2" charset="0"/>
            </a:endParaRPr>
          </a:p>
          <a:p>
            <a:pPr algn="ctr"/>
            <a:br>
              <a:rPr lang="en-US" sz="1800" b="1" dirty="0">
                <a:solidFill>
                  <a:schemeClr val="accent1"/>
                </a:solidFill>
                <a:latin typeface="Montserrat" panose="00000500000000000000" pitchFamily="2" charset="0"/>
              </a:rPr>
            </a:br>
            <a:r>
              <a:rPr lang="en-US" sz="1800" b="1" i="0" dirty="0">
                <a:solidFill>
                  <a:schemeClr val="accent1"/>
                </a:solidFill>
                <a:effectLst/>
                <a:latin typeface="Montserrat" panose="00000500000000000000" pitchFamily="2" charset="0"/>
              </a:rPr>
              <a:t>April 13</a:t>
            </a:r>
            <a:r>
              <a:rPr lang="en-US" sz="1800" b="1" i="0" baseline="30000" dirty="0">
                <a:solidFill>
                  <a:schemeClr val="accent1"/>
                </a:solidFill>
                <a:effectLst/>
                <a:latin typeface="Montserrat" panose="00000500000000000000" pitchFamily="2" charset="0"/>
              </a:rPr>
              <a:t>th</a:t>
            </a:r>
            <a:endParaRPr lang="en-US" sz="1800" b="1" i="0" dirty="0">
              <a:solidFill>
                <a:schemeClr val="accent1"/>
              </a:solidFill>
              <a:effectLst/>
              <a:latin typeface="Montserrat" panose="00000500000000000000" pitchFamily="2" charset="0"/>
            </a:endParaRPr>
          </a:p>
          <a:p>
            <a:pPr algn="ctr"/>
            <a:endParaRPr lang="en-US" sz="18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4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CF3A-FCC0-68FD-9F51-437EF4EF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" y="281075"/>
            <a:ext cx="9139991" cy="572700"/>
          </a:xfrm>
        </p:spPr>
        <p:txBody>
          <a:bodyPr/>
          <a:lstStyle/>
          <a:p>
            <a:pPr algn="ctr"/>
            <a:r>
              <a:rPr lang="en-US" dirty="0"/>
              <a:t>UPCOMING OPTIONAL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FBFB9-51BF-BBAD-F765-0B3AC8A59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400" y="1400485"/>
            <a:ext cx="5339400" cy="3416400"/>
          </a:xfrm>
        </p:spPr>
        <p:txBody>
          <a:bodyPr/>
          <a:lstStyle/>
          <a:p>
            <a:pPr algn="ctr">
              <a:lnSpc>
                <a:spcPct val="114999"/>
              </a:lnSpc>
              <a:buNone/>
            </a:pPr>
            <a:r>
              <a:rPr lang="en-US" sz="1800" b="1" dirty="0">
                <a:solidFill>
                  <a:schemeClr val="accent3"/>
                </a:solidFill>
              </a:rPr>
              <a:t>Festival of Trees</a:t>
            </a:r>
            <a:br>
              <a:rPr lang="en-US" sz="1800" b="1" dirty="0"/>
            </a:br>
            <a:r>
              <a:rPr lang="en-US" sz="1800" b="1" dirty="0"/>
              <a:t>Monday 11/21 and Saturday 12/3</a:t>
            </a:r>
            <a:endParaRPr lang="en-US" dirty="0"/>
          </a:p>
          <a:p>
            <a:pPr algn="ctr">
              <a:lnSpc>
                <a:spcPct val="114999"/>
              </a:lnSpc>
              <a:buNone/>
            </a:pPr>
            <a:r>
              <a:rPr lang="en-US" sz="1800" b="1" dirty="0"/>
              <a:t>Various AM and PM Shifts</a:t>
            </a:r>
          </a:p>
          <a:p>
            <a:pPr algn="ctr">
              <a:lnSpc>
                <a:spcPct val="114999"/>
              </a:lnSpc>
              <a:buNone/>
            </a:pPr>
            <a:endParaRPr lang="en-US" sz="1800" b="1" dirty="0">
              <a:solidFill>
                <a:schemeClr val="accent3"/>
              </a:solidFill>
            </a:endParaRPr>
          </a:p>
          <a:p>
            <a:pPr algn="ctr">
              <a:lnSpc>
                <a:spcPct val="114999"/>
              </a:lnSpc>
              <a:buNone/>
            </a:pPr>
            <a:endParaRPr lang="en-US" sz="1800" b="1" dirty="0">
              <a:solidFill>
                <a:schemeClr val="accent3"/>
              </a:solidFill>
            </a:endParaRPr>
          </a:p>
          <a:p>
            <a:pPr algn="ctr">
              <a:lnSpc>
                <a:spcPct val="114999"/>
              </a:lnSpc>
              <a:buNone/>
            </a:pPr>
            <a:r>
              <a:rPr lang="en-US" sz="1800" b="1" dirty="0">
                <a:solidFill>
                  <a:schemeClr val="accent3"/>
                </a:solidFill>
              </a:rPr>
              <a:t>BHS Madrigal Dinner Kitchen Volunteers</a:t>
            </a:r>
            <a:br>
              <a:rPr lang="en-US" sz="1800" b="1" dirty="0"/>
            </a:br>
            <a:r>
              <a:rPr lang="en-US" sz="1800" b="1" dirty="0"/>
              <a:t>Friday 12/8 and Saturday 12/10</a:t>
            </a:r>
          </a:p>
          <a:p>
            <a:pPr algn="ctr">
              <a:lnSpc>
                <a:spcPct val="114999"/>
              </a:lnSpc>
              <a:buNone/>
            </a:pPr>
            <a:r>
              <a:rPr lang="en-US" sz="1800" b="1" dirty="0"/>
              <a:t>4:00-9:30pm</a:t>
            </a:r>
          </a:p>
          <a:p>
            <a:pPr marL="139700" indent="0">
              <a:lnSpc>
                <a:spcPct val="114999"/>
              </a:lnSpc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D023D-EB21-D511-F9C3-FB4EE22C4545}"/>
              </a:ext>
            </a:extLst>
          </p:cNvPr>
          <p:cNvSpPr txBox="1"/>
          <p:nvPr/>
        </p:nvSpPr>
        <p:spPr>
          <a:xfrm>
            <a:off x="5568997" y="2185502"/>
            <a:ext cx="326897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Montserrat"/>
              </a:rPr>
              <a:t>Event sign ups and information are on the NHS Remind </a:t>
            </a:r>
            <a:r>
              <a:rPr lang="en-US" sz="2000" b="1" dirty="0">
                <a:solidFill>
                  <a:schemeClr val="accent2"/>
                </a:solidFill>
                <a:latin typeface="Montserrat"/>
              </a:rPr>
              <a:t>@bhsnhs23</a:t>
            </a:r>
            <a:endParaRPr lang="en-US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1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" name="Google Shape;4782;p59"/>
          <p:cNvSpPr txBox="1">
            <a:spLocks noGrp="1"/>
          </p:cNvSpPr>
          <p:nvPr>
            <p:ph type="title"/>
          </p:nvPr>
        </p:nvSpPr>
        <p:spPr>
          <a:xfrm>
            <a:off x="-170122" y="281075"/>
            <a:ext cx="94948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SECRETARIES</a:t>
            </a:r>
            <a:endParaRPr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8DDA549-46F7-4829-84A2-DA277A451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729770"/>
              </p:ext>
            </p:extLst>
          </p:nvPr>
        </p:nvGraphicFramePr>
        <p:xfrm>
          <a:off x="687538" y="1041518"/>
          <a:ext cx="7768923" cy="2590800"/>
        </p:xfrm>
        <a:graphic>
          <a:graphicData uri="http://schemas.openxmlformats.org/drawingml/2006/table">
            <a:tbl>
              <a:tblPr firstRow="1" bandRow="1">
                <a:tableStyleId>{907D95B3-8EDB-4289-A0E6-FD1B4F512432}</a:tableStyleId>
              </a:tblPr>
              <a:tblGrid>
                <a:gridCol w="2589641">
                  <a:extLst>
                    <a:ext uri="{9D8B030D-6E8A-4147-A177-3AD203B41FA5}">
                      <a16:colId xmlns:a16="http://schemas.microsoft.com/office/drawing/2014/main" val="3611777897"/>
                    </a:ext>
                  </a:extLst>
                </a:gridCol>
                <a:gridCol w="2589641">
                  <a:extLst>
                    <a:ext uri="{9D8B030D-6E8A-4147-A177-3AD203B41FA5}">
                      <a16:colId xmlns:a16="http://schemas.microsoft.com/office/drawing/2014/main" val="4167305552"/>
                    </a:ext>
                  </a:extLst>
                </a:gridCol>
                <a:gridCol w="2589641">
                  <a:extLst>
                    <a:ext uri="{9D8B030D-6E8A-4147-A177-3AD203B41FA5}">
                      <a16:colId xmlns:a16="http://schemas.microsoft.com/office/drawing/2014/main" val="654956785"/>
                    </a:ext>
                  </a:extLst>
                </a:gridCol>
              </a:tblGrid>
              <a:tr h="36178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Summer Hours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Fall Hours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Spring Hours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03207"/>
                  </a:ext>
                </a:extLst>
              </a:tr>
              <a:tr h="208367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10 community or school service hours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400" dirty="0">
                        <a:latin typeface="Montserrat" panose="00000500000000000000" pitchFamily="2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Montserrat" panose="00000500000000000000" pitchFamily="2" charset="0"/>
                        </a:rPr>
                        <a:t>Should be completed and submitted by now. If you haven’t submitted, please do so ASAP!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</a:rPr>
                        <a:t>10 community or school service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</a:rPr>
                        <a:t>4.5 tutoring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</a:rPr>
                        <a:t>5 in-club points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3"/>
                          </a:solidFill>
                          <a:latin typeface="Montserrat" panose="00000500000000000000" pitchFamily="2" charset="0"/>
                        </a:rPr>
                        <a:t>Fall Hour logs are due December 1st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</a:rPr>
                        <a:t>10 community or school service hours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</a:rPr>
                        <a:t>4.5 tutoring hours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</a:rPr>
                        <a:t>5 in-club points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</a:rPr>
                        <a:t>5 additional service hours (from any semester)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237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0FF68D2-A73A-4478-B598-59180C946859}"/>
              </a:ext>
            </a:extLst>
          </p:cNvPr>
          <p:cNvSpPr txBox="1"/>
          <p:nvPr/>
        </p:nvSpPr>
        <p:spPr>
          <a:xfrm>
            <a:off x="1060070" y="3741039"/>
            <a:ext cx="739639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Please make sure you are submitting hours through the hour submission links on the NHS website</a:t>
            </a:r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  <a:hlinkClick r:id="rId3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hlinkClick r:id="rId3"/>
              </a:rPr>
              <a:t>http://brownsburgnhs.weebly.com/hour-submissions.html</a:t>
            </a:r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There is a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separate link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 for submitting tutoring hours</a:t>
            </a:r>
          </a:p>
        </p:txBody>
      </p:sp>
    </p:spTree>
    <p:extLst>
      <p:ext uri="{BB962C8B-B14F-4D97-AF65-F5344CB8AC3E}">
        <p14:creationId xmlns:p14="http://schemas.microsoft.com/office/powerpoint/2010/main" val="1253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" name="Google Shape;4782;p59"/>
          <p:cNvSpPr txBox="1">
            <a:spLocks noGrp="1"/>
          </p:cNvSpPr>
          <p:nvPr>
            <p:ph type="title"/>
          </p:nvPr>
        </p:nvSpPr>
        <p:spPr>
          <a:xfrm>
            <a:off x="-170122" y="281075"/>
            <a:ext cx="94948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FUNDRAISING</a:t>
            </a:r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657DEB-0C41-43CE-9399-087E5058D9A7}"/>
              </a:ext>
            </a:extLst>
          </p:cNvPr>
          <p:cNvSpPr txBox="1"/>
          <p:nvPr/>
        </p:nvSpPr>
        <p:spPr>
          <a:xfrm>
            <a:off x="2504072" y="979961"/>
            <a:ext cx="68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Montserrat" panose="00000500000000000000" pitchFamily="2" charset="0"/>
              </a:rPr>
              <a:t>December Bake Sale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7172BD-BDC9-44B7-9EE4-2C81C398ADA6}"/>
              </a:ext>
            </a:extLst>
          </p:cNvPr>
          <p:cNvSpPr txBox="1"/>
          <p:nvPr/>
        </p:nvSpPr>
        <p:spPr>
          <a:xfrm>
            <a:off x="2732368" y="1263886"/>
            <a:ext cx="6411631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We will be having a bake sale during the varsity basketball game on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Friday, December 2</a:t>
            </a:r>
            <a:r>
              <a:rPr lang="en-US" sz="1600" b="1" baseline="30000" dirty="0">
                <a:solidFill>
                  <a:schemeClr val="accent3"/>
                </a:solidFill>
                <a:latin typeface="Montserrat" panose="00000500000000000000" pitchFamily="2" charset="0"/>
              </a:rPr>
              <a:t>nd</a:t>
            </a:r>
            <a:endParaRPr lang="en-US" sz="1600" b="1" dirty="0">
              <a:solidFill>
                <a:schemeClr val="accent3"/>
              </a:solidFill>
              <a:latin typeface="Montserrat" panose="00000500000000000000" pitchFamily="2" charset="0"/>
            </a:endParaRP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We are asking for members to bring in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nut-free individually packaged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 items to be sold during the basketball game. Homemade items are allowed, but they must be individually packaged. 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Suggested treats: Chocolate Chip/M&amp;M Cookies, Rice Krispy Treats, Sugar Cookies, Brownies, Muffins, Chocolate or Vanilla Cupcakes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There will be a </a:t>
            </a:r>
            <a:r>
              <a:rPr lang="en-US" sz="1600" b="1" dirty="0">
                <a:solidFill>
                  <a:schemeClr val="accent3"/>
                </a:solidFill>
                <a:latin typeface="Montserrat" panose="00000500000000000000" pitchFamily="2" charset="0"/>
              </a:rPr>
              <a:t>sign up genius </a:t>
            </a:r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posted on the NHS remind within the next few weeks to sign up to bring in treats</a:t>
            </a:r>
          </a:p>
        </p:txBody>
      </p:sp>
      <p:pic>
        <p:nvPicPr>
          <p:cNvPr id="1028" name="Picture 4" descr="Bake Sale for No Kid Hungry - Bake from Scratch">
            <a:extLst>
              <a:ext uri="{FF2B5EF4-FFF2-40B4-BE49-F238E27FC236}">
                <a16:creationId xmlns:a16="http://schemas.microsoft.com/office/drawing/2014/main" id="{D2EA9EFF-6541-4623-BDB3-B9466805A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0" y="3196661"/>
            <a:ext cx="2585758" cy="1679603"/>
          </a:xfrm>
          <a:prstGeom prst="rect">
            <a:avLst/>
          </a:prstGeo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0 Best Bake Sale Ideas to Make You the Coolest Parent Ever">
            <a:extLst>
              <a:ext uri="{FF2B5EF4-FFF2-40B4-BE49-F238E27FC236}">
                <a16:creationId xmlns:a16="http://schemas.microsoft.com/office/drawing/2014/main" id="{0BEED392-E624-4DA1-A674-033AADCBE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3" y="1210793"/>
            <a:ext cx="2602566" cy="1743075"/>
          </a:xfrm>
          <a:prstGeom prst="rect">
            <a:avLst/>
          </a:prstGeo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97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60553A5-0C1E-43B3-B5F4-73DB9BBF9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38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8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te, food&#10;&#10;Description automatically generated">
            <a:extLst>
              <a:ext uri="{FF2B5EF4-FFF2-40B4-BE49-F238E27FC236}">
                <a16:creationId xmlns:a16="http://schemas.microsoft.com/office/drawing/2014/main" id="{3FE27626-D221-4FB5-8064-29277CF3C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8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C11D78-7D06-46EC-9D7B-69D70F3C8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424" y="0"/>
            <a:ext cx="3969600" cy="5147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A8C0DD-E3D4-43E9-882E-60EA72AED022}"/>
              </a:ext>
            </a:extLst>
          </p:cNvPr>
          <p:cNvSpPr txBox="1"/>
          <p:nvPr/>
        </p:nvSpPr>
        <p:spPr>
          <a:xfrm>
            <a:off x="191911" y="-186515"/>
            <a:ext cx="4380089" cy="44319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endParaRPr lang="en-US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endParaRPr lang="en-US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</a:rPr>
              <a:t>Food items can be brought in from </a:t>
            </a:r>
            <a:r>
              <a:rPr lang="en-US" b="1" dirty="0">
                <a:solidFill>
                  <a:schemeClr val="accent3"/>
                </a:solidFill>
                <a:latin typeface="Montserrat" panose="00000500000000000000" pitchFamily="2" charset="0"/>
              </a:rPr>
              <a:t>November 7</a:t>
            </a:r>
            <a:r>
              <a:rPr lang="en-US" b="1" baseline="30000" dirty="0">
                <a:solidFill>
                  <a:schemeClr val="accent3"/>
                </a:solidFill>
                <a:latin typeface="Montserrat" panose="00000500000000000000" pitchFamily="2" charset="0"/>
              </a:rPr>
              <a:t>th</a:t>
            </a:r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</a:rPr>
              <a:t> to </a:t>
            </a:r>
            <a:r>
              <a:rPr lang="en-US" b="1" dirty="0">
                <a:solidFill>
                  <a:schemeClr val="accent3"/>
                </a:solidFill>
                <a:latin typeface="Montserrat" panose="00000500000000000000" pitchFamily="2" charset="0"/>
              </a:rPr>
              <a:t>November 15</a:t>
            </a:r>
            <a:r>
              <a:rPr lang="en-US" b="1" baseline="30000" dirty="0">
                <a:solidFill>
                  <a:schemeClr val="accent3"/>
                </a:solidFill>
                <a:latin typeface="Montserrat" panose="00000500000000000000" pitchFamily="2" charset="0"/>
              </a:rPr>
              <a:t>th</a:t>
            </a:r>
            <a:r>
              <a:rPr lang="en-US" b="1" dirty="0">
                <a:solidFill>
                  <a:schemeClr val="accent3"/>
                </a:solidFill>
                <a:latin typeface="Montserrat" panose="00000500000000000000" pitchFamily="2" charset="0"/>
              </a:rPr>
              <a:t> </a:t>
            </a:r>
          </a:p>
          <a:p>
            <a:pPr algn="ctr"/>
            <a:endParaRPr lang="en-US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Montserrat"/>
              </a:rPr>
              <a:t>Every NHS member is </a:t>
            </a:r>
            <a:r>
              <a:rPr lang="en-US" b="1" dirty="0">
                <a:solidFill>
                  <a:schemeClr val="accent3"/>
                </a:solidFill>
                <a:latin typeface="Montserrat"/>
              </a:rPr>
              <a:t>required</a:t>
            </a:r>
            <a:r>
              <a:rPr lang="en-US" b="1" dirty="0">
                <a:solidFill>
                  <a:schemeClr val="accent1"/>
                </a:solidFill>
                <a:latin typeface="Montserrat"/>
              </a:rPr>
              <a:t> to bring in </a:t>
            </a:r>
            <a:r>
              <a:rPr lang="en-US" b="1" dirty="0">
                <a:solidFill>
                  <a:schemeClr val="accent3"/>
                </a:solidFill>
                <a:latin typeface="Montserrat"/>
              </a:rPr>
              <a:t>two items</a:t>
            </a:r>
            <a:r>
              <a:rPr lang="en-US" b="1" dirty="0">
                <a:solidFill>
                  <a:schemeClr val="accent1"/>
                </a:solidFill>
                <a:latin typeface="Montserrat"/>
              </a:rPr>
              <a:t>. You will receive a paper TODAY that your first period teacher will sign to verify that you brought in your two cans. </a:t>
            </a:r>
            <a:endParaRPr lang="en-US" dirty="0">
              <a:solidFill>
                <a:schemeClr val="accent1"/>
              </a:solidFill>
              <a:latin typeface="Montserrat"/>
            </a:endParaRPr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chemeClr val="accent1"/>
                </a:solidFill>
                <a:latin typeface="Montserrat"/>
              </a:rPr>
              <a:t>We will need </a:t>
            </a:r>
            <a:r>
              <a:rPr lang="en-US" b="1" dirty="0">
                <a:solidFill>
                  <a:schemeClr val="accent3"/>
                </a:solidFill>
                <a:latin typeface="Montserrat"/>
              </a:rPr>
              <a:t>8-10 volunteers </a:t>
            </a:r>
            <a:r>
              <a:rPr lang="en-US" b="1" dirty="0">
                <a:solidFill>
                  <a:schemeClr val="accent1"/>
                </a:solidFill>
                <a:latin typeface="Montserrat"/>
              </a:rPr>
              <a:t>every morning to help collect cans. You can earn one in-club point by volunteering each morning. Sign up using the QR code below.</a:t>
            </a:r>
            <a:endParaRPr lang="en-US">
              <a:solidFill>
                <a:schemeClr val="accent1"/>
              </a:solidFill>
            </a:endParaRPr>
          </a:p>
          <a:p>
            <a:pPr algn="ctr"/>
            <a:endParaRPr lang="en-US" b="1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</a:rPr>
              <a:t>For every five </a:t>
            </a:r>
            <a:r>
              <a:rPr lang="en-US" b="1" dirty="0">
                <a:solidFill>
                  <a:schemeClr val="accent3"/>
                </a:solidFill>
                <a:latin typeface="Montserrat" panose="00000500000000000000" pitchFamily="2" charset="0"/>
              </a:rPr>
              <a:t>additional </a:t>
            </a:r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</a:rPr>
              <a:t>cans</a:t>
            </a:r>
            <a:r>
              <a:rPr lang="en-US" b="1" dirty="0">
                <a:solidFill>
                  <a:schemeClr val="accent3"/>
                </a:solidFill>
                <a:latin typeface="Montserrat" panose="00000500000000000000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</a:rPr>
              <a:t>you bring in, you will receive </a:t>
            </a:r>
            <a:r>
              <a:rPr lang="en-US" b="1" dirty="0">
                <a:solidFill>
                  <a:schemeClr val="accent3"/>
                </a:solidFill>
                <a:latin typeface="Montserrat" panose="00000500000000000000" pitchFamily="2" charset="0"/>
              </a:rPr>
              <a:t>one</a:t>
            </a:r>
            <a:r>
              <a:rPr lang="en-US" b="1" dirty="0">
                <a:solidFill>
                  <a:schemeClr val="accent1"/>
                </a:solidFill>
                <a:latin typeface="Montserrat" panose="00000500000000000000" pitchFamily="2" charset="0"/>
              </a:rPr>
              <a:t> in-club point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CFD5C-88AE-4052-86BC-287717D15A48}"/>
              </a:ext>
            </a:extLst>
          </p:cNvPr>
          <p:cNvSpPr txBox="1"/>
          <p:nvPr/>
        </p:nvSpPr>
        <p:spPr>
          <a:xfrm>
            <a:off x="-1193725" y="84419"/>
            <a:ext cx="686822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Montserrat"/>
              </a:rPr>
              <a:t>Club Service Project:  Food Drive</a:t>
            </a:r>
          </a:p>
          <a:p>
            <a:endParaRPr lang="en-US" dirty="0"/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898A5D5-08BE-4E3B-BC0D-212DEC5711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380"/>
          <a:stretch/>
        </p:blipFill>
        <p:spPr>
          <a:xfrm>
            <a:off x="1800670" y="3968061"/>
            <a:ext cx="1162569" cy="10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6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" name="Google Shape;4782;p59"/>
          <p:cNvSpPr txBox="1">
            <a:spLocks noGrp="1"/>
          </p:cNvSpPr>
          <p:nvPr>
            <p:ph type="title"/>
          </p:nvPr>
        </p:nvSpPr>
        <p:spPr>
          <a:xfrm>
            <a:off x="-170122" y="281075"/>
            <a:ext cx="94948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TEACHER APPRECIATION</a:t>
            </a:r>
            <a:endParaRPr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821B19-1CFF-4084-9B9F-11E2362D0761}"/>
              </a:ext>
            </a:extLst>
          </p:cNvPr>
          <p:cNvSpPr txBox="1"/>
          <p:nvPr/>
        </p:nvSpPr>
        <p:spPr>
          <a:xfrm>
            <a:off x="1512740" y="1540698"/>
            <a:ext cx="611852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Thank you to everyone who brought in cans for the soda can drive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  <a:sym typeface="Wingdings" panose="05000000000000000000" pitchFamily="2" charset="2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Your in-club points from bringing in cans should be updated within the next few days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  <a:sym typeface="Wingdings" panose="05000000000000000000" pitchFamily="2" charset="2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Stay tuned for upcoming teacher appreciation projects</a:t>
            </a:r>
          </a:p>
          <a:p>
            <a:pPr algn="ctr"/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FEB8AD-9FAC-45B7-B5FB-90690A01F05E}"/>
              </a:ext>
            </a:extLst>
          </p:cNvPr>
          <p:cNvSpPr txBox="1"/>
          <p:nvPr/>
        </p:nvSpPr>
        <p:spPr>
          <a:xfrm>
            <a:off x="1123244" y="966404"/>
            <a:ext cx="689751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Montserrat"/>
              </a:rPr>
              <a:t>Soda Can Drive - Thank you!!</a:t>
            </a:r>
          </a:p>
        </p:txBody>
      </p:sp>
      <p:pic>
        <p:nvPicPr>
          <p:cNvPr id="4100" name="Picture 4" descr="Celebrating the power of these two words: Thank you - The San Diego  Union-Tribune">
            <a:extLst>
              <a:ext uri="{FF2B5EF4-FFF2-40B4-BE49-F238E27FC236}">
                <a16:creationId xmlns:a16="http://schemas.microsoft.com/office/drawing/2014/main" id="{2C0281AE-710D-4AA9-8201-6D563B765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36" y="3523779"/>
            <a:ext cx="2211527" cy="1474351"/>
          </a:xfrm>
          <a:prstGeom prst="rect">
            <a:avLst/>
          </a:prstGeom>
          <a:noFill/>
          <a:ln w="381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8105"/>
      </p:ext>
    </p:extLst>
  </p:cSld>
  <p:clrMapOvr>
    <a:masterClrMapping/>
  </p:clrMapOvr>
</p:sld>
</file>

<file path=ppt/theme/theme1.xml><?xml version="1.0" encoding="utf-8"?>
<a:theme xmlns:a="http://schemas.openxmlformats.org/drawingml/2006/main" name="Livine Mee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7316F"/>
      </a:accent1>
      <a:accent2>
        <a:srgbClr val="75C4C0"/>
      </a:accent2>
      <a:accent3>
        <a:srgbClr val="FFC800"/>
      </a:accent3>
      <a:accent4>
        <a:srgbClr val="595959"/>
      </a:accent4>
      <a:accent5>
        <a:srgbClr val="C2C2C2"/>
      </a:accent5>
      <a:accent6>
        <a:srgbClr val="F2F2F2"/>
      </a:accent6>
      <a:hlink>
        <a:srgbClr val="75C4C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489</Words>
  <Application>Microsoft Office PowerPoint</Application>
  <PresentationFormat>On-screen Show (16:9)</PresentationFormat>
  <Paragraphs>86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Montserrat</vt:lpstr>
      <vt:lpstr>Arial</vt:lpstr>
      <vt:lpstr>Livine Meeting by Slidesgo</vt:lpstr>
      <vt:lpstr>WELCOME TO NHS</vt:lpstr>
      <vt:lpstr>WELCOME TO NHS!</vt:lpstr>
      <vt:lpstr>UPCOMING OPTIONAL EVENTS</vt:lpstr>
      <vt:lpstr>SECRETARIES</vt:lpstr>
      <vt:lpstr>FUNDRAISING</vt:lpstr>
      <vt:lpstr>PowerPoint Presentation</vt:lpstr>
      <vt:lpstr>PowerPoint Presentation</vt:lpstr>
      <vt:lpstr>PowerPoint Presentation</vt:lpstr>
      <vt:lpstr>TEACHER APPRECIATION</vt:lpstr>
      <vt:lpstr> Any Questions? (Next meeting - January 26)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NHS</dc:title>
  <dc:creator>Natalie Beebe</dc:creator>
  <cp:lastModifiedBy>Natalie Beebe</cp:lastModifiedBy>
  <cp:revision>116</cp:revision>
  <dcterms:modified xsi:type="dcterms:W3CDTF">2022-11-03T03:19:13Z</dcterms:modified>
</cp:coreProperties>
</file>