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10"/>
  </p:notesMasterIdLst>
  <p:sldIdLst>
    <p:sldId id="256" r:id="rId2"/>
    <p:sldId id="319" r:id="rId3"/>
    <p:sldId id="322" r:id="rId4"/>
    <p:sldId id="318" r:id="rId5"/>
    <p:sldId id="316" r:id="rId6"/>
    <p:sldId id="315" r:id="rId7"/>
    <p:sldId id="317" r:id="rId8"/>
    <p:sldId id="314" r:id="rId9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7D95B3-8EDB-4289-A0E6-FD1B4F512432}">
  <a:tblStyle styleId="{907D95B3-8EDB-4289-A0E6-FD1B4F51243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89981" autoAdjust="0"/>
  </p:normalViewPr>
  <p:slideViewPr>
    <p:cSldViewPr snapToGrid="0">
      <p:cViewPr>
        <p:scale>
          <a:sx n="100" d="100"/>
          <a:sy n="100" d="100"/>
        </p:scale>
        <p:origin x="504" y="-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8" name="Google Shape;4778;g87664a2081_0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9" name="Google Shape;4779;g87664a2081_0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1167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8" name="Google Shape;4778;g87664a2081_0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9" name="Google Shape;4779;g87664a2081_0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6448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8" name="Google Shape;4778;g87664a2081_0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9" name="Google Shape;4779;g87664a2081_0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5765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8" name="Google Shape;4778;g87664a2081_0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9" name="Google Shape;4779;g87664a2081_0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4221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8" name="Google Shape;4778;g87664a2081_0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9" name="Google Shape;4779;g87664a2081_0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4108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8" name="Google Shape;4778;g87664a2081_0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9" name="Google Shape;4779;g87664a2081_0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4832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8" name="Google Shape;4778;g87664a2081_0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9" name="Google Shape;4779;g87664a2081_0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6116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5400000">
            <a:off x="-1515884" y="-1719378"/>
            <a:ext cx="3679200" cy="3679200"/>
          </a:xfrm>
          <a:prstGeom prst="blockArc">
            <a:avLst>
              <a:gd name="adj1" fmla="val 15904124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 rot="10800000">
            <a:off x="708000" y="399750"/>
            <a:ext cx="7728000" cy="4344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rot="-2175913">
            <a:off x="6501213" y="3908853"/>
            <a:ext cx="1705595" cy="1705595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1355650" y="744575"/>
            <a:ext cx="6261600" cy="23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1355650" y="3396875"/>
            <a:ext cx="4048500" cy="53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Google Shape;14;p2"/>
          <p:cNvSpPr txBox="1"/>
          <p:nvPr/>
        </p:nvSpPr>
        <p:spPr>
          <a:xfrm>
            <a:off x="1080000" y="2834125"/>
            <a:ext cx="68400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441200" y="1455663"/>
            <a:ext cx="6261600" cy="13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2649875" y="3207913"/>
            <a:ext cx="3823800" cy="62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" name="Google Shape;61;p9"/>
          <p:cNvSpPr txBox="1"/>
          <p:nvPr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595959"/>
                </a:solidFill>
              </a:rPr>
              <a:t>‹#›</a:t>
            </a:fld>
            <a:endParaRPr sz="1000">
              <a:solidFill>
                <a:srgbClr val="595959"/>
              </a:solidFill>
            </a:endParaRPr>
          </a:p>
        </p:txBody>
      </p:sp>
      <p:sp>
        <p:nvSpPr>
          <p:cNvPr id="62" name="Google Shape;62;p9"/>
          <p:cNvSpPr/>
          <p:nvPr/>
        </p:nvSpPr>
        <p:spPr>
          <a:xfrm rot="-900094">
            <a:off x="3798381" y="4368678"/>
            <a:ext cx="1783690" cy="1783980"/>
          </a:xfrm>
          <a:prstGeom prst="blockArc">
            <a:avLst>
              <a:gd name="adj1" fmla="val 12085351"/>
              <a:gd name="adj2" fmla="val 16819483"/>
              <a:gd name="adj3" fmla="val 1755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9"/>
          <p:cNvSpPr/>
          <p:nvPr/>
        </p:nvSpPr>
        <p:spPr>
          <a:xfrm>
            <a:off x="4572000" y="-73925"/>
            <a:ext cx="4572000" cy="53088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9"/>
          <p:cNvSpPr txBox="1"/>
          <p:nvPr/>
        </p:nvSpPr>
        <p:spPr>
          <a:xfrm>
            <a:off x="5298300" y="2567075"/>
            <a:ext cx="31194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9"/>
          <p:cNvSpPr txBox="1"/>
          <p:nvPr/>
        </p:nvSpPr>
        <p:spPr>
          <a:xfrm>
            <a:off x="5298300" y="4049375"/>
            <a:ext cx="31194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9"/>
          <p:cNvSpPr txBox="1"/>
          <p:nvPr/>
        </p:nvSpPr>
        <p:spPr>
          <a:xfrm>
            <a:off x="5208725" y="4049375"/>
            <a:ext cx="31194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9"/>
          <p:cNvSpPr txBox="1"/>
          <p:nvPr/>
        </p:nvSpPr>
        <p:spPr>
          <a:xfrm>
            <a:off x="5387850" y="3299075"/>
            <a:ext cx="31194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9"/>
          <p:cNvSpPr txBox="1">
            <a:spLocks noGrp="1"/>
          </p:cNvSpPr>
          <p:nvPr>
            <p:ph type="subTitle" idx="1"/>
          </p:nvPr>
        </p:nvSpPr>
        <p:spPr>
          <a:xfrm>
            <a:off x="5021275" y="810000"/>
            <a:ext cx="3549600" cy="385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title"/>
          </p:nvPr>
        </p:nvSpPr>
        <p:spPr>
          <a:xfrm>
            <a:off x="602400" y="862850"/>
            <a:ext cx="3549600" cy="318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933325" y="4230575"/>
            <a:ext cx="53772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CUSTOM_4_1_1_3">
    <p:bg>
      <p:bgPr>
        <a:noFill/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/>
          <p:nvPr/>
        </p:nvSpPr>
        <p:spPr>
          <a:xfrm rot="-5400000">
            <a:off x="7965010" y="-1097203"/>
            <a:ext cx="2387700" cy="2387700"/>
          </a:xfrm>
          <a:prstGeom prst="blockArc">
            <a:avLst>
              <a:gd name="adj1" fmla="val 10820796"/>
              <a:gd name="adj2" fmla="val 16556050"/>
              <a:gd name="adj3" fmla="val 1084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2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2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22"/>
          <p:cNvSpPr/>
          <p:nvPr/>
        </p:nvSpPr>
        <p:spPr>
          <a:xfrm rot="-900003">
            <a:off x="-1468002" y="4320800"/>
            <a:ext cx="2387761" cy="2387761"/>
          </a:xfrm>
          <a:prstGeom prst="blockArc">
            <a:avLst>
              <a:gd name="adj1" fmla="val 17506725"/>
              <a:gd name="adj2" fmla="val 21555750"/>
              <a:gd name="adj3" fmla="val 9524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2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22"/>
          <p:cNvSpPr txBox="1">
            <a:spLocks noGrp="1"/>
          </p:cNvSpPr>
          <p:nvPr>
            <p:ph type="body" idx="1"/>
          </p:nvPr>
        </p:nvSpPr>
        <p:spPr>
          <a:xfrm>
            <a:off x="702900" y="1152475"/>
            <a:ext cx="5339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Montserrat"/>
              <a:buNone/>
              <a:defRPr sz="3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6" r:id="rId3"/>
    <p:sldLayoutId id="2147483658" r:id="rId4"/>
    <p:sldLayoutId id="2147483668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ownsburgnhs.weebly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rownsburgnhs.weebly.com/hour-submiss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2"/>
          <p:cNvSpPr txBox="1">
            <a:spLocks noGrp="1"/>
          </p:cNvSpPr>
          <p:nvPr>
            <p:ph type="subTitle" idx="1"/>
          </p:nvPr>
        </p:nvSpPr>
        <p:spPr>
          <a:xfrm>
            <a:off x="1577020" y="2231296"/>
            <a:ext cx="2133570" cy="62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Submit Service Hours Here</a:t>
            </a:r>
            <a:endParaRPr dirty="0"/>
          </a:p>
        </p:txBody>
      </p:sp>
      <p:sp>
        <p:nvSpPr>
          <p:cNvPr id="228" name="Google Shape;228;p32"/>
          <p:cNvSpPr txBox="1">
            <a:spLocks noGrp="1"/>
          </p:cNvSpPr>
          <p:nvPr>
            <p:ph type="title"/>
          </p:nvPr>
        </p:nvSpPr>
        <p:spPr>
          <a:xfrm>
            <a:off x="1441199" y="808488"/>
            <a:ext cx="6261600" cy="13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WELCOME TO NHS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EA826E-AB4C-4F00-A396-F512EB5E4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468" y="2912204"/>
            <a:ext cx="1590675" cy="1524000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  <p:pic>
        <p:nvPicPr>
          <p:cNvPr id="1026" name="Picture 2" descr="Remind: School Communication - Apps on Google Play">
            <a:extLst>
              <a:ext uri="{FF2B5EF4-FFF2-40B4-BE49-F238E27FC236}">
                <a16:creationId xmlns:a16="http://schemas.microsoft.com/office/drawing/2014/main" id="{E2DAA280-CFB2-4F2B-85C0-E128B1A89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531" y="2910530"/>
            <a:ext cx="1524001" cy="1524001"/>
          </a:xfrm>
          <a:prstGeom prst="rect">
            <a:avLst/>
          </a:prstGeom>
          <a:noFill/>
          <a:ln w="762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227;p32">
            <a:extLst>
              <a:ext uri="{FF2B5EF4-FFF2-40B4-BE49-F238E27FC236}">
                <a16:creationId xmlns:a16="http://schemas.microsoft.com/office/drawing/2014/main" id="{692CC4E8-EB9D-456D-979A-B8B63E8F8085}"/>
              </a:ext>
            </a:extLst>
          </p:cNvPr>
          <p:cNvSpPr txBox="1">
            <a:spLocks/>
          </p:cNvSpPr>
          <p:nvPr/>
        </p:nvSpPr>
        <p:spPr>
          <a:xfrm>
            <a:off x="5646235" y="2231296"/>
            <a:ext cx="1707921" cy="6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-US" dirty="0"/>
              <a:t>@bhsnhs23</a:t>
            </a:r>
          </a:p>
        </p:txBody>
      </p:sp>
      <p:sp>
        <p:nvSpPr>
          <p:cNvPr id="9" name="Google Shape;227;p32">
            <a:extLst>
              <a:ext uri="{FF2B5EF4-FFF2-40B4-BE49-F238E27FC236}">
                <a16:creationId xmlns:a16="http://schemas.microsoft.com/office/drawing/2014/main" id="{95B9B412-188B-4078-BF41-BD54958C7FA7}"/>
              </a:ext>
            </a:extLst>
          </p:cNvPr>
          <p:cNvSpPr txBox="1">
            <a:spLocks/>
          </p:cNvSpPr>
          <p:nvPr/>
        </p:nvSpPr>
        <p:spPr>
          <a:xfrm>
            <a:off x="3673375" y="2910530"/>
            <a:ext cx="1797249" cy="152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None/>
              <a:defRPr sz="20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-US" dirty="0"/>
              <a:t>Please sign in at the table closest to the door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" name="Google Shape;4782;p59"/>
          <p:cNvSpPr txBox="1">
            <a:spLocks noGrp="1"/>
          </p:cNvSpPr>
          <p:nvPr>
            <p:ph type="title"/>
          </p:nvPr>
        </p:nvSpPr>
        <p:spPr>
          <a:xfrm>
            <a:off x="-170122" y="281075"/>
            <a:ext cx="949487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WELCOME TO NHS!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A8DD2A-D291-4A9B-BF6B-E0FD8B11ECC8}"/>
              </a:ext>
            </a:extLst>
          </p:cNvPr>
          <p:cNvSpPr txBox="1"/>
          <p:nvPr/>
        </p:nvSpPr>
        <p:spPr>
          <a:xfrm>
            <a:off x="6987655" y="2379322"/>
            <a:ext cx="21030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Anna Conklin</a:t>
            </a: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President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28399E-9FC6-4AF5-BEB5-3E00325BAFA2}"/>
              </a:ext>
            </a:extLst>
          </p:cNvPr>
          <p:cNvSpPr txBox="1"/>
          <p:nvPr/>
        </p:nvSpPr>
        <p:spPr>
          <a:xfrm>
            <a:off x="6837031" y="4381733"/>
            <a:ext cx="240431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Natalie Beebe</a:t>
            </a: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Vice President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821B19-1CFF-4084-9B9F-11E2362D0761}"/>
              </a:ext>
            </a:extLst>
          </p:cNvPr>
          <p:cNvSpPr txBox="1"/>
          <p:nvPr/>
        </p:nvSpPr>
        <p:spPr>
          <a:xfrm>
            <a:off x="-5406" y="1932076"/>
            <a:ext cx="4818705" cy="33855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Visit our website </a:t>
            </a:r>
            <a:r>
              <a:rPr lang="en-US" sz="1800" b="1" dirty="0">
                <a:solidFill>
                  <a:schemeClr val="accent3"/>
                </a:solidFill>
                <a:latin typeface="Montserrat" panose="000005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www.brownsburgnhs.weebly.com</a:t>
            </a:r>
            <a:r>
              <a:rPr lang="en-US" sz="1800" b="1" dirty="0">
                <a:solidFill>
                  <a:schemeClr val="accent3"/>
                </a:solidFill>
                <a:latin typeface="Montserrat" panose="00000500000000000000" pitchFamily="2" charset="0"/>
              </a:rPr>
              <a:t> </a:t>
            </a:r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for contact information, hour submission, meeting PowerPoints, and more</a:t>
            </a:r>
          </a:p>
          <a:p>
            <a:pPr algn="ctr"/>
            <a:endParaRPr lang="en-US" sz="18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endParaRPr lang="en-US" sz="18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endParaRPr lang="en-US" sz="18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endParaRPr lang="en-US" sz="18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endParaRPr lang="en-US" sz="18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Make sure to join the NHS remind </a:t>
            </a:r>
            <a:r>
              <a:rPr lang="en-US" sz="1800" b="1" dirty="0">
                <a:solidFill>
                  <a:schemeClr val="accent3"/>
                </a:solidFill>
                <a:latin typeface="Montserrat" panose="00000500000000000000" pitchFamily="2" charset="0"/>
              </a:rPr>
              <a:t>@bhsnhs23</a:t>
            </a: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F4BBCCB-5C53-43D0-BD6D-AE6360CBFC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357" y="1092454"/>
            <a:ext cx="4201180" cy="756611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16" name="Picture 2" descr="Remind: School Communication - Apps on Google Play">
            <a:extLst>
              <a:ext uri="{FF2B5EF4-FFF2-40B4-BE49-F238E27FC236}">
                <a16:creationId xmlns:a16="http://schemas.microsoft.com/office/drawing/2014/main" id="{8977DD0C-55C0-4619-B61A-5C2E3D1CC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612" y="3282335"/>
            <a:ext cx="1007203" cy="1007203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797ED93-A990-46FF-99FB-4A3FECD1955B}"/>
              </a:ext>
            </a:extLst>
          </p:cNvPr>
          <p:cNvSpPr txBox="1"/>
          <p:nvPr/>
        </p:nvSpPr>
        <p:spPr>
          <a:xfrm>
            <a:off x="4572000" y="821109"/>
            <a:ext cx="2786334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1800" b="1" dirty="0">
              <a:solidFill>
                <a:schemeClr val="accent3"/>
              </a:solidFill>
              <a:latin typeface="Montserrat" panose="00000500000000000000" pitchFamily="2" charset="0"/>
            </a:endParaRPr>
          </a:p>
          <a:p>
            <a:pPr algn="ctr"/>
            <a:endParaRPr lang="en-US" sz="1800" b="1" dirty="0">
              <a:solidFill>
                <a:schemeClr val="accent3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800" b="1" dirty="0">
                <a:solidFill>
                  <a:schemeClr val="accent3"/>
                </a:solidFill>
                <a:latin typeface="Montserrat" panose="00000500000000000000" pitchFamily="2" charset="0"/>
              </a:rPr>
              <a:t>NHS Meeting Dates</a:t>
            </a:r>
          </a:p>
          <a:p>
            <a:pPr algn="ctr"/>
            <a:br>
              <a:rPr lang="en-US" sz="2000" b="1" dirty="0">
                <a:solidFill>
                  <a:schemeClr val="accent1"/>
                </a:solidFill>
                <a:latin typeface="Montserrat" panose="00000500000000000000" pitchFamily="2" charset="0"/>
              </a:rPr>
            </a:br>
            <a:r>
              <a:rPr lang="en-US" sz="1800" b="1" i="0" dirty="0">
                <a:solidFill>
                  <a:schemeClr val="accent1"/>
                </a:solidFill>
                <a:effectLst/>
                <a:latin typeface="Montserrat" panose="00000500000000000000" pitchFamily="2" charset="0"/>
              </a:rPr>
              <a:t>November 3</a:t>
            </a:r>
            <a:r>
              <a:rPr lang="en-US" sz="1800" b="1" i="0" baseline="30000" dirty="0">
                <a:solidFill>
                  <a:schemeClr val="accent1"/>
                </a:solidFill>
                <a:effectLst/>
                <a:latin typeface="Montserrat" panose="00000500000000000000" pitchFamily="2" charset="0"/>
              </a:rPr>
              <a:t>rd</a:t>
            </a:r>
            <a:endParaRPr lang="en-US" sz="1800" b="1" i="0" dirty="0">
              <a:solidFill>
                <a:schemeClr val="accent1"/>
              </a:solidFill>
              <a:effectLst/>
              <a:latin typeface="Montserrat" panose="00000500000000000000" pitchFamily="2" charset="0"/>
            </a:endParaRPr>
          </a:p>
          <a:p>
            <a:pPr algn="ctr"/>
            <a:endParaRPr lang="en-US" sz="18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December 1</a:t>
            </a:r>
            <a:r>
              <a:rPr lang="en-US" sz="1800" b="1" baseline="30000" dirty="0">
                <a:solidFill>
                  <a:schemeClr val="accent1"/>
                </a:solidFill>
                <a:latin typeface="Montserrat" panose="00000500000000000000" pitchFamily="2" charset="0"/>
              </a:rPr>
              <a:t>st</a:t>
            </a:r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 </a:t>
            </a:r>
          </a:p>
          <a:p>
            <a:pPr algn="ctr"/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(breakfast)</a:t>
            </a:r>
          </a:p>
          <a:p>
            <a:pPr algn="ctr"/>
            <a:b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</a:br>
            <a:r>
              <a:rPr lang="en-US" sz="1800" b="1" i="0" dirty="0">
                <a:solidFill>
                  <a:schemeClr val="accent1"/>
                </a:solidFill>
                <a:effectLst/>
                <a:latin typeface="Montserrat" panose="00000500000000000000" pitchFamily="2" charset="0"/>
              </a:rPr>
              <a:t>January 26</a:t>
            </a:r>
            <a:r>
              <a:rPr lang="en-US" sz="1800" b="1" i="0" baseline="30000" dirty="0">
                <a:solidFill>
                  <a:schemeClr val="accent1"/>
                </a:solidFill>
                <a:effectLst/>
                <a:latin typeface="Montserrat" panose="00000500000000000000" pitchFamily="2" charset="0"/>
              </a:rPr>
              <a:t>th</a:t>
            </a:r>
            <a:endParaRPr lang="en-US" sz="1800" b="1" i="0" dirty="0">
              <a:solidFill>
                <a:schemeClr val="accent1"/>
              </a:solidFill>
              <a:effectLst/>
              <a:latin typeface="Montserrat" panose="00000500000000000000" pitchFamily="2" charset="0"/>
            </a:endParaRPr>
          </a:p>
          <a:p>
            <a:pPr algn="ctr"/>
            <a:b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</a:br>
            <a:r>
              <a:rPr lang="en-US" sz="1800" b="1" i="0" dirty="0">
                <a:solidFill>
                  <a:schemeClr val="accent1"/>
                </a:solidFill>
                <a:effectLst/>
                <a:latin typeface="Montserrat" panose="00000500000000000000" pitchFamily="2" charset="0"/>
              </a:rPr>
              <a:t>February 23</a:t>
            </a:r>
            <a:r>
              <a:rPr lang="en-US" sz="1800" b="1" i="0" baseline="30000" dirty="0">
                <a:solidFill>
                  <a:schemeClr val="accent1"/>
                </a:solidFill>
                <a:effectLst/>
                <a:latin typeface="Montserrat" panose="00000500000000000000" pitchFamily="2" charset="0"/>
              </a:rPr>
              <a:t>rd</a:t>
            </a:r>
            <a:endParaRPr lang="en-US" sz="1800" b="1" i="0" dirty="0">
              <a:solidFill>
                <a:schemeClr val="accent1"/>
              </a:solidFill>
              <a:effectLst/>
              <a:latin typeface="Montserrat" panose="00000500000000000000" pitchFamily="2" charset="0"/>
            </a:endParaRPr>
          </a:p>
          <a:p>
            <a:pPr algn="ctr"/>
            <a:b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</a:br>
            <a:r>
              <a:rPr lang="en-US" sz="1800" b="1" i="0" dirty="0">
                <a:solidFill>
                  <a:schemeClr val="accent1"/>
                </a:solidFill>
                <a:effectLst/>
                <a:latin typeface="Montserrat" panose="00000500000000000000" pitchFamily="2" charset="0"/>
              </a:rPr>
              <a:t>April 13</a:t>
            </a:r>
            <a:r>
              <a:rPr lang="en-US" sz="1800" b="1" i="0" baseline="30000" dirty="0">
                <a:solidFill>
                  <a:schemeClr val="accent1"/>
                </a:solidFill>
                <a:effectLst/>
                <a:latin typeface="Montserrat" panose="00000500000000000000" pitchFamily="2" charset="0"/>
              </a:rPr>
              <a:t>th</a:t>
            </a:r>
            <a:endParaRPr lang="en-US" sz="1800" b="1" i="0" dirty="0">
              <a:solidFill>
                <a:schemeClr val="accent1"/>
              </a:solidFill>
              <a:effectLst/>
              <a:latin typeface="Montserrat" panose="00000500000000000000" pitchFamily="2" charset="0"/>
            </a:endParaRPr>
          </a:p>
          <a:p>
            <a:pPr algn="ctr"/>
            <a:endParaRPr lang="en-US" sz="18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84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" name="Google Shape;4782;p59"/>
          <p:cNvSpPr txBox="1">
            <a:spLocks noGrp="1"/>
          </p:cNvSpPr>
          <p:nvPr>
            <p:ph type="title"/>
          </p:nvPr>
        </p:nvSpPr>
        <p:spPr>
          <a:xfrm>
            <a:off x="-170122" y="281075"/>
            <a:ext cx="949487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UPCOMING EVENTS</a:t>
            </a:r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97ED93-A990-46FF-99FB-4A3FECD1955B}"/>
              </a:ext>
            </a:extLst>
          </p:cNvPr>
          <p:cNvSpPr txBox="1"/>
          <p:nvPr/>
        </p:nvSpPr>
        <p:spPr>
          <a:xfrm>
            <a:off x="-240352" y="557598"/>
            <a:ext cx="3842044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1800" b="1" dirty="0">
              <a:solidFill>
                <a:schemeClr val="accent3"/>
              </a:solidFill>
              <a:latin typeface="Montserrat" panose="00000500000000000000" pitchFamily="2" charset="0"/>
            </a:endParaRPr>
          </a:p>
          <a:p>
            <a:pPr algn="ctr"/>
            <a:endParaRPr lang="en-US" sz="1800" b="1" dirty="0">
              <a:solidFill>
                <a:schemeClr val="accent3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800" b="1" dirty="0">
                <a:solidFill>
                  <a:schemeClr val="accent3"/>
                </a:solidFill>
                <a:latin typeface="Montserrat" panose="00000500000000000000" pitchFamily="2" charset="0"/>
              </a:rPr>
              <a:t>Beast Mode Carnival</a:t>
            </a:r>
            <a:br>
              <a:rPr lang="en-US" sz="2000" b="1" dirty="0">
                <a:solidFill>
                  <a:schemeClr val="accent1"/>
                </a:solidFill>
                <a:latin typeface="Montserrat" panose="00000500000000000000" pitchFamily="2" charset="0"/>
              </a:rPr>
            </a:br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Thursday 09/29 </a:t>
            </a:r>
          </a:p>
          <a:p>
            <a:pPr algn="ctr"/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4:00-5:30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13D670-DD7B-4F66-80E4-EA874632AC16}"/>
              </a:ext>
            </a:extLst>
          </p:cNvPr>
          <p:cNvSpPr txBox="1"/>
          <p:nvPr/>
        </p:nvSpPr>
        <p:spPr>
          <a:xfrm>
            <a:off x="3334998" y="3619873"/>
            <a:ext cx="5776919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3"/>
                </a:solidFill>
                <a:latin typeface="Montserrat" panose="00000500000000000000" pitchFamily="2" charset="0"/>
              </a:rPr>
              <a:t>Women’s Rights Club Book Drive</a:t>
            </a:r>
            <a:endParaRPr lang="en-US" sz="18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Bring in children’s books (ages 0-3) in good condition from now until fall break. Books can be dropped off in Ms. </a:t>
            </a:r>
            <a:r>
              <a:rPr lang="en-US" sz="1800" b="1" dirty="0" err="1">
                <a:solidFill>
                  <a:schemeClr val="accent1"/>
                </a:solidFill>
                <a:latin typeface="Montserrat" panose="00000500000000000000" pitchFamily="2" charset="0"/>
              </a:rPr>
              <a:t>Wisley’s</a:t>
            </a:r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 room (A2-419) or Mr. </a:t>
            </a:r>
            <a:r>
              <a:rPr lang="en-US" sz="1800" b="1" dirty="0" err="1">
                <a:solidFill>
                  <a:schemeClr val="accent1"/>
                </a:solidFill>
                <a:latin typeface="Montserrat" panose="00000500000000000000" pitchFamily="2" charset="0"/>
              </a:rPr>
              <a:t>Schwanekamp’s</a:t>
            </a:r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 room (SA-213).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B45F63-60FF-4A5E-86A0-B1D7A30DBED4}"/>
              </a:ext>
            </a:extLst>
          </p:cNvPr>
          <p:cNvSpPr txBox="1"/>
          <p:nvPr/>
        </p:nvSpPr>
        <p:spPr>
          <a:xfrm>
            <a:off x="133638" y="3212425"/>
            <a:ext cx="3094066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1800" b="1" dirty="0">
              <a:solidFill>
                <a:schemeClr val="accent3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800" b="1" dirty="0">
                <a:solidFill>
                  <a:schemeClr val="accent3"/>
                </a:solidFill>
                <a:latin typeface="Montserrat" panose="00000500000000000000" pitchFamily="2" charset="0"/>
              </a:rPr>
              <a:t>B&amp;O Trail Association Blaze the B&amp;O</a:t>
            </a:r>
            <a:br>
              <a:rPr lang="en-US" sz="2000" b="1" dirty="0">
                <a:solidFill>
                  <a:schemeClr val="accent1"/>
                </a:solidFill>
                <a:latin typeface="Montserrat" panose="00000500000000000000" pitchFamily="2" charset="0"/>
              </a:rPr>
            </a:br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Saturday 10/15 </a:t>
            </a:r>
          </a:p>
          <a:p>
            <a:pPr algn="ctr"/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Various AM shifts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DE33D2-A6EA-407B-923B-FC9C3E9942C0}"/>
              </a:ext>
            </a:extLst>
          </p:cNvPr>
          <p:cNvSpPr txBox="1"/>
          <p:nvPr/>
        </p:nvSpPr>
        <p:spPr>
          <a:xfrm>
            <a:off x="-133058" y="1833086"/>
            <a:ext cx="3627457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1800" b="1" dirty="0">
              <a:solidFill>
                <a:schemeClr val="accent3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800" b="1" dirty="0">
                <a:solidFill>
                  <a:schemeClr val="accent3"/>
                </a:solidFill>
                <a:latin typeface="Montserrat" panose="00000500000000000000" pitchFamily="2" charset="0"/>
              </a:rPr>
              <a:t>Adult Challenger Baseball (no experience required!)</a:t>
            </a:r>
            <a:br>
              <a:rPr lang="en-US" sz="2000" b="1" dirty="0">
                <a:solidFill>
                  <a:schemeClr val="accent1"/>
                </a:solidFill>
                <a:latin typeface="Montserrat" panose="00000500000000000000" pitchFamily="2" charset="0"/>
              </a:rPr>
            </a:br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Saturdays in October</a:t>
            </a:r>
          </a:p>
          <a:p>
            <a:pPr algn="ctr"/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9:45-11:00 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EFD218-E2FC-422F-A12E-C30A88F2A5FE}"/>
              </a:ext>
            </a:extLst>
          </p:cNvPr>
          <p:cNvSpPr txBox="1"/>
          <p:nvPr/>
        </p:nvSpPr>
        <p:spPr>
          <a:xfrm>
            <a:off x="3334998" y="1777951"/>
            <a:ext cx="5675364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3"/>
                </a:solidFill>
                <a:latin typeface="Montserrat" panose="00000500000000000000" pitchFamily="2" charset="0"/>
              </a:rPr>
              <a:t>East Middle School Tutors</a:t>
            </a:r>
            <a:br>
              <a:rPr lang="en-US" sz="2000" b="1" dirty="0">
                <a:solidFill>
                  <a:schemeClr val="accent1"/>
                </a:solidFill>
                <a:latin typeface="Montserrat" panose="00000500000000000000" pitchFamily="2" charset="0"/>
              </a:rPr>
            </a:br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Thursdays 2:40-4:15</a:t>
            </a:r>
          </a:p>
          <a:p>
            <a:pPr algn="ctr"/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You can leave early if you have a 7</a:t>
            </a:r>
            <a:r>
              <a:rPr lang="en-US" sz="1800" b="1" baseline="30000" dirty="0">
                <a:solidFill>
                  <a:schemeClr val="accent1"/>
                </a:solidFill>
                <a:latin typeface="Montserrat" panose="00000500000000000000" pitchFamily="2" charset="0"/>
              </a:rPr>
              <a:t>th</a:t>
            </a:r>
            <a:r>
              <a:rPr lang="en-US" sz="1800" b="1" dirty="0">
                <a:solidFill>
                  <a:schemeClr val="accent1"/>
                </a:solidFill>
                <a:latin typeface="Montserrat" panose="00000500000000000000" pitchFamily="2" charset="0"/>
              </a:rPr>
              <a:t> period Study Hall. If you don’t, arrive at BEMS as soon as you can after school. Reach out to Mrs. Mendenhall or Mrs. Walter if interested.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41BF57-8B04-42EB-A7B4-1AC3EA2B93AC}"/>
              </a:ext>
            </a:extLst>
          </p:cNvPr>
          <p:cNvSpPr txBox="1"/>
          <p:nvPr/>
        </p:nvSpPr>
        <p:spPr>
          <a:xfrm>
            <a:off x="3895116" y="392956"/>
            <a:ext cx="4555127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18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endParaRPr lang="en-US" sz="18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2400" b="1" dirty="0">
                <a:solidFill>
                  <a:schemeClr val="accent1"/>
                </a:solidFill>
                <a:latin typeface="Montserrat" panose="00000500000000000000" pitchFamily="2" charset="0"/>
              </a:rPr>
              <a:t>Event sign ups are on the NHS Remind </a:t>
            </a:r>
            <a:r>
              <a:rPr lang="en-US" sz="2400" b="1" dirty="0">
                <a:solidFill>
                  <a:schemeClr val="accent2"/>
                </a:solidFill>
                <a:latin typeface="Montserrat" panose="00000500000000000000" pitchFamily="2" charset="0"/>
              </a:rPr>
              <a:t>@bhsnhs23</a:t>
            </a:r>
          </a:p>
        </p:txBody>
      </p:sp>
    </p:spTree>
    <p:extLst>
      <p:ext uri="{BB962C8B-B14F-4D97-AF65-F5344CB8AC3E}">
        <p14:creationId xmlns:p14="http://schemas.microsoft.com/office/powerpoint/2010/main" val="2836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" name="Google Shape;4782;p59"/>
          <p:cNvSpPr txBox="1">
            <a:spLocks noGrp="1"/>
          </p:cNvSpPr>
          <p:nvPr>
            <p:ph type="title"/>
          </p:nvPr>
        </p:nvSpPr>
        <p:spPr>
          <a:xfrm>
            <a:off x="-170122" y="281075"/>
            <a:ext cx="949487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SECRETARIES</a:t>
            </a:r>
            <a:endParaRPr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48DDA549-46F7-4829-84A2-DA277A451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478533"/>
              </p:ext>
            </p:extLst>
          </p:nvPr>
        </p:nvGraphicFramePr>
        <p:xfrm>
          <a:off x="180753" y="1102047"/>
          <a:ext cx="5964867" cy="2266284"/>
        </p:xfrm>
        <a:graphic>
          <a:graphicData uri="http://schemas.openxmlformats.org/drawingml/2006/table">
            <a:tbl>
              <a:tblPr firstRow="1" bandRow="1">
                <a:tableStyleId>{907D95B3-8EDB-4289-A0E6-FD1B4F512432}</a:tableStyleId>
              </a:tblPr>
              <a:tblGrid>
                <a:gridCol w="1988289">
                  <a:extLst>
                    <a:ext uri="{9D8B030D-6E8A-4147-A177-3AD203B41FA5}">
                      <a16:colId xmlns:a16="http://schemas.microsoft.com/office/drawing/2014/main" val="3611777897"/>
                    </a:ext>
                  </a:extLst>
                </a:gridCol>
                <a:gridCol w="1988289">
                  <a:extLst>
                    <a:ext uri="{9D8B030D-6E8A-4147-A177-3AD203B41FA5}">
                      <a16:colId xmlns:a16="http://schemas.microsoft.com/office/drawing/2014/main" val="4167305552"/>
                    </a:ext>
                  </a:extLst>
                </a:gridCol>
                <a:gridCol w="1988289">
                  <a:extLst>
                    <a:ext uri="{9D8B030D-6E8A-4147-A177-3AD203B41FA5}">
                      <a16:colId xmlns:a16="http://schemas.microsoft.com/office/drawing/2014/main" val="654956785"/>
                    </a:ext>
                  </a:extLst>
                </a:gridCol>
              </a:tblGrid>
              <a:tr h="32683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Summer Hours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Fall Hours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Spring Hours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503207"/>
                  </a:ext>
                </a:extLst>
              </a:tr>
              <a:tr h="193100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10 community or school service hours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200" dirty="0">
                        <a:latin typeface="Montserrat" panose="00000500000000000000" pitchFamily="2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Montserrat" panose="00000500000000000000" pitchFamily="2" charset="0"/>
                        </a:rPr>
                        <a:t>Should be completed and submitted by now. If you haven’t submitted, please do so ASAP!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1"/>
                          </a:solidFill>
                          <a:latin typeface="Montserrat" panose="00000500000000000000" pitchFamily="2" charset="0"/>
                        </a:rPr>
                        <a:t>10 community or school service hours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accent1"/>
                        </a:solidFill>
                        <a:latin typeface="Montserrat" panose="00000500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1"/>
                          </a:solidFill>
                          <a:latin typeface="Montserrat" panose="00000500000000000000" pitchFamily="2" charset="0"/>
                        </a:rPr>
                        <a:t>4.5 tutoring hours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accent1"/>
                        </a:solidFill>
                        <a:latin typeface="Montserrat" panose="00000500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1"/>
                          </a:solidFill>
                          <a:latin typeface="Montserrat" panose="00000500000000000000" pitchFamily="2" charset="0"/>
                        </a:rPr>
                        <a:t>5 in-club points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accent1"/>
                        </a:solidFill>
                        <a:latin typeface="Montserrat" panose="00000500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3"/>
                          </a:solidFill>
                          <a:latin typeface="Montserrat" panose="00000500000000000000" pitchFamily="2" charset="0"/>
                        </a:rPr>
                        <a:t>Fall Hour logs are due December 1st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accent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1"/>
                          </a:solidFill>
                          <a:latin typeface="Montserrat" panose="00000500000000000000" pitchFamily="2" charset="0"/>
                        </a:rPr>
                        <a:t>10 community or school service hours</a:t>
                      </a:r>
                    </a:p>
                    <a:p>
                      <a:pPr algn="ctr"/>
                      <a:endParaRPr lang="en-US" sz="1200" b="1" dirty="0">
                        <a:solidFill>
                          <a:schemeClr val="accent1"/>
                        </a:solidFill>
                        <a:latin typeface="Montserrat" panose="00000500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1"/>
                          </a:solidFill>
                          <a:latin typeface="Montserrat" panose="00000500000000000000" pitchFamily="2" charset="0"/>
                        </a:rPr>
                        <a:t>4.5 tutoring hours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accent1"/>
                        </a:solidFill>
                        <a:latin typeface="Montserrat" panose="00000500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1"/>
                          </a:solidFill>
                          <a:latin typeface="Montserrat" panose="00000500000000000000" pitchFamily="2" charset="0"/>
                        </a:rPr>
                        <a:t>5 in-club points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accent1"/>
                        </a:solidFill>
                        <a:latin typeface="Montserrat" panose="00000500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accent1"/>
                          </a:solidFill>
                          <a:latin typeface="Montserrat" panose="00000500000000000000" pitchFamily="2" charset="0"/>
                        </a:rPr>
                        <a:t>5 additional service hours (from any semester)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32379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14CB839-04DE-4F10-A6D4-E7DBB7DBD6CE}"/>
              </a:ext>
            </a:extLst>
          </p:cNvPr>
          <p:cNvSpPr txBox="1"/>
          <p:nvPr/>
        </p:nvSpPr>
        <p:spPr>
          <a:xfrm>
            <a:off x="7172090" y="1195303"/>
            <a:ext cx="2103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Montserrat" panose="00000500000000000000" pitchFamily="2" charset="0"/>
              </a:rPr>
              <a:t>Amelia Bingaman</a:t>
            </a:r>
          </a:p>
          <a:p>
            <a:r>
              <a:rPr lang="en-US" sz="1200" b="1" dirty="0">
                <a:solidFill>
                  <a:schemeClr val="accent3"/>
                </a:solidFill>
                <a:latin typeface="Montserrat" panose="00000500000000000000" pitchFamily="2" charset="0"/>
              </a:rPr>
              <a:t>A-G Hours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4A07C9-493E-4A4C-8CB0-9038F1FFC99E}"/>
              </a:ext>
            </a:extLst>
          </p:cNvPr>
          <p:cNvSpPr txBox="1"/>
          <p:nvPr/>
        </p:nvSpPr>
        <p:spPr>
          <a:xfrm>
            <a:off x="7172090" y="2180961"/>
            <a:ext cx="240431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chemeClr val="accent1"/>
                </a:solidFill>
                <a:latin typeface="Montserrat" panose="00000500000000000000" pitchFamily="2" charset="0"/>
              </a:rPr>
              <a:t>Sruthika</a:t>
            </a:r>
            <a:r>
              <a:rPr lang="en-US" sz="1200" b="1" dirty="0">
                <a:solidFill>
                  <a:schemeClr val="accent1"/>
                </a:solidFill>
                <a:latin typeface="Montserrat" panose="00000500000000000000" pitchFamily="2" charset="0"/>
              </a:rPr>
              <a:t> </a:t>
            </a:r>
            <a:r>
              <a:rPr lang="en-US" sz="1200" b="1" dirty="0" err="1">
                <a:solidFill>
                  <a:schemeClr val="accent1"/>
                </a:solidFill>
                <a:latin typeface="Montserrat" panose="00000500000000000000" pitchFamily="2" charset="0"/>
              </a:rPr>
              <a:t>Gangisetty</a:t>
            </a:r>
            <a:r>
              <a:rPr lang="en-US" sz="1200" b="1" dirty="0">
                <a:solidFill>
                  <a:schemeClr val="accent1"/>
                </a:solidFill>
                <a:latin typeface="Montserrat" panose="00000500000000000000" pitchFamily="2" charset="0"/>
              </a:rPr>
              <a:t> </a:t>
            </a:r>
          </a:p>
          <a:p>
            <a:r>
              <a:rPr lang="en-US" sz="1200" b="1" dirty="0">
                <a:solidFill>
                  <a:schemeClr val="accent3"/>
                </a:solidFill>
                <a:latin typeface="Montserrat" panose="00000500000000000000" pitchFamily="2" charset="0"/>
              </a:rPr>
              <a:t>H-P Hours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C6C717-7BF4-441D-ACD7-89B7D4CDDC02}"/>
              </a:ext>
            </a:extLst>
          </p:cNvPr>
          <p:cNvSpPr txBox="1"/>
          <p:nvPr/>
        </p:nvSpPr>
        <p:spPr>
          <a:xfrm>
            <a:off x="7270003" y="3166619"/>
            <a:ext cx="301992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Montserrat" panose="00000500000000000000" pitchFamily="2" charset="0"/>
              </a:rPr>
              <a:t>Emily Perkins</a:t>
            </a:r>
          </a:p>
          <a:p>
            <a:r>
              <a:rPr lang="en-US" sz="1200" b="1" dirty="0">
                <a:solidFill>
                  <a:schemeClr val="accent3"/>
                </a:solidFill>
                <a:latin typeface="Montserrat" panose="00000500000000000000" pitchFamily="2" charset="0"/>
              </a:rPr>
              <a:t>R-Z Hours</a:t>
            </a:r>
          </a:p>
          <a:p>
            <a:endParaRPr lang="en-US" sz="11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101333-09F4-46A8-9DB2-13B3BA8D0743}"/>
              </a:ext>
            </a:extLst>
          </p:cNvPr>
          <p:cNvSpPr txBox="1"/>
          <p:nvPr/>
        </p:nvSpPr>
        <p:spPr>
          <a:xfrm>
            <a:off x="7172090" y="4242793"/>
            <a:ext cx="206560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Montserrat" panose="00000500000000000000" pitchFamily="2" charset="0"/>
              </a:rPr>
              <a:t>Comfort </a:t>
            </a:r>
            <a:r>
              <a:rPr lang="en-US" sz="1200" b="1" dirty="0" err="1">
                <a:solidFill>
                  <a:schemeClr val="accent1"/>
                </a:solidFill>
                <a:latin typeface="Montserrat" panose="00000500000000000000" pitchFamily="2" charset="0"/>
              </a:rPr>
              <a:t>Opafola</a:t>
            </a:r>
            <a:endParaRPr lang="en-US" sz="12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r>
              <a:rPr lang="en-US" sz="1200" b="1" dirty="0">
                <a:solidFill>
                  <a:schemeClr val="accent3"/>
                </a:solidFill>
                <a:latin typeface="Montserrat" panose="00000500000000000000" pitchFamily="2" charset="0"/>
              </a:rPr>
              <a:t>In-Club Points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FF68D2-A73A-4478-B598-59180C946859}"/>
              </a:ext>
            </a:extLst>
          </p:cNvPr>
          <p:cNvSpPr txBox="1"/>
          <p:nvPr/>
        </p:nvSpPr>
        <p:spPr>
          <a:xfrm>
            <a:off x="180752" y="3457963"/>
            <a:ext cx="5964867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Please make sure you are submitting hours through the hour submission links on the NHS website</a:t>
            </a:r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  <a:hlinkClick r:id="rId3"/>
            </a:endParaRP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  <a:hlinkClick r:id="rId3"/>
              </a:rPr>
              <a:t>http://brownsburgnhs.weebly.com/hour-submissions.html</a:t>
            </a:r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There is a </a:t>
            </a:r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</a:rPr>
              <a:t>separate link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 for submitting tutoring hours</a:t>
            </a:r>
          </a:p>
        </p:txBody>
      </p:sp>
    </p:spTree>
    <p:extLst>
      <p:ext uri="{BB962C8B-B14F-4D97-AF65-F5344CB8AC3E}">
        <p14:creationId xmlns:p14="http://schemas.microsoft.com/office/powerpoint/2010/main" val="12536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" name="Google Shape;4782;p59"/>
          <p:cNvSpPr txBox="1">
            <a:spLocks noGrp="1"/>
          </p:cNvSpPr>
          <p:nvPr>
            <p:ph type="title"/>
          </p:nvPr>
        </p:nvSpPr>
        <p:spPr>
          <a:xfrm>
            <a:off x="-170122" y="281075"/>
            <a:ext cx="949487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FUNDRAISING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A8DD2A-D291-4A9B-BF6B-E0FD8B11ECC8}"/>
              </a:ext>
            </a:extLst>
          </p:cNvPr>
          <p:cNvSpPr txBox="1"/>
          <p:nvPr/>
        </p:nvSpPr>
        <p:spPr>
          <a:xfrm>
            <a:off x="548647" y="2451629"/>
            <a:ext cx="210306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Cate Harrison</a:t>
            </a: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Committee Chair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28399E-9FC6-4AF5-BEB5-3E00325BAFA2}"/>
              </a:ext>
            </a:extLst>
          </p:cNvPr>
          <p:cNvSpPr txBox="1"/>
          <p:nvPr/>
        </p:nvSpPr>
        <p:spPr>
          <a:xfrm>
            <a:off x="473805" y="4353298"/>
            <a:ext cx="240431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Cecilia Opoku Committee Chair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821B19-1CFF-4084-9B9F-11E2362D0761}"/>
              </a:ext>
            </a:extLst>
          </p:cNvPr>
          <p:cNvSpPr txBox="1"/>
          <p:nvPr/>
        </p:nvSpPr>
        <p:spPr>
          <a:xfrm>
            <a:off x="2726139" y="1712964"/>
            <a:ext cx="3972373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Thank you for all who participated in the mums fundraiser!</a:t>
            </a: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 If you sold mums, your in-club points should be updated</a:t>
            </a: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The next fundraising project will occur in quarter two 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</a:t>
            </a:r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D36E1B-78FD-4B0B-A1C4-6678533E2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8512" y="2956051"/>
            <a:ext cx="2278983" cy="190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97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" name="Google Shape;4782;p59"/>
          <p:cNvSpPr txBox="1">
            <a:spLocks noGrp="1"/>
          </p:cNvSpPr>
          <p:nvPr>
            <p:ph type="title"/>
          </p:nvPr>
        </p:nvSpPr>
        <p:spPr>
          <a:xfrm>
            <a:off x="-170122" y="281075"/>
            <a:ext cx="949487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SOCIAL AND SPIRIT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A8DD2A-D291-4A9B-BF6B-E0FD8B11ECC8}"/>
              </a:ext>
            </a:extLst>
          </p:cNvPr>
          <p:cNvSpPr txBox="1"/>
          <p:nvPr/>
        </p:nvSpPr>
        <p:spPr>
          <a:xfrm>
            <a:off x="7138278" y="2400712"/>
            <a:ext cx="210306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Grace Bay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Committee Chair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28399E-9FC6-4AF5-BEB5-3E00325BAFA2}"/>
              </a:ext>
            </a:extLst>
          </p:cNvPr>
          <p:cNvSpPr txBox="1"/>
          <p:nvPr/>
        </p:nvSpPr>
        <p:spPr>
          <a:xfrm>
            <a:off x="6987653" y="4295288"/>
            <a:ext cx="240431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Avery Terry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Committee Chair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2D8AD23-8C7D-4964-9261-B7DBF7414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81" y="4035429"/>
            <a:ext cx="970618" cy="104293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3821B19-1CFF-4084-9B9F-11E2362D0761}"/>
              </a:ext>
            </a:extLst>
          </p:cNvPr>
          <p:cNvSpPr txBox="1"/>
          <p:nvPr/>
        </p:nvSpPr>
        <p:spPr>
          <a:xfrm>
            <a:off x="970618" y="4207848"/>
            <a:ext cx="262272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Follow us on Instagram </a:t>
            </a:r>
            <a:r>
              <a:rPr lang="en-US" b="1" dirty="0">
                <a:solidFill>
                  <a:schemeClr val="accent3"/>
                </a:solidFill>
                <a:latin typeface="Montserrat" panose="00000500000000000000" pitchFamily="2" charset="0"/>
              </a:rPr>
              <a:t>@bburgnhs </a:t>
            </a:r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for important updates and reminders!</a:t>
            </a:r>
          </a:p>
        </p:txBody>
      </p:sp>
      <p:pic>
        <p:nvPicPr>
          <p:cNvPr id="1026" name="Picture 2" descr="Breakfast in America: The Morning of a Teenager in High School | by Erica C  | Medium">
            <a:extLst>
              <a:ext uri="{FF2B5EF4-FFF2-40B4-BE49-F238E27FC236}">
                <a16:creationId xmlns:a16="http://schemas.microsoft.com/office/drawing/2014/main" id="{C4219F8E-1C5C-49A0-8C3B-57BC49A36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18" y="1559137"/>
            <a:ext cx="2920331" cy="1943348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600B7A4-8C23-4B66-A176-06CA85954BCE}"/>
              </a:ext>
            </a:extLst>
          </p:cNvPr>
          <p:cNvSpPr txBox="1"/>
          <p:nvPr/>
        </p:nvSpPr>
        <p:spPr>
          <a:xfrm>
            <a:off x="3511318" y="1063870"/>
            <a:ext cx="3770198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Montserrat" panose="00000500000000000000" pitchFamily="2" charset="0"/>
              </a:rPr>
              <a:t>December Hour </a:t>
            </a:r>
          </a:p>
          <a:p>
            <a:pPr algn="ctr"/>
            <a:r>
              <a:rPr lang="en-US" sz="2400" b="1" dirty="0">
                <a:solidFill>
                  <a:schemeClr val="accent1"/>
                </a:solidFill>
                <a:latin typeface="Montserrat" panose="00000500000000000000" pitchFamily="2" charset="0"/>
              </a:rPr>
              <a:t>Turn-In Breakfast</a:t>
            </a: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</a:rPr>
              <a:t>Who: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 NHS students ready to turn in December hours</a:t>
            </a: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pPr algn="ctr"/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What: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 Bring in food for a fun breakfast event, and earn in-club points</a:t>
            </a: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pPr algn="ctr"/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Where: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 Senior Academy</a:t>
            </a: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pPr algn="ctr"/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When: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 Thursday, December 1</a:t>
            </a:r>
            <a:r>
              <a:rPr lang="en-US" sz="1600" b="1" baseline="30000" dirty="0">
                <a:solidFill>
                  <a:schemeClr val="accent1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st</a:t>
            </a:r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More details to come!</a:t>
            </a: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298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" name="Google Shape;4782;p59"/>
          <p:cNvSpPr txBox="1">
            <a:spLocks noGrp="1"/>
          </p:cNvSpPr>
          <p:nvPr>
            <p:ph type="title"/>
          </p:nvPr>
        </p:nvSpPr>
        <p:spPr>
          <a:xfrm>
            <a:off x="-170122" y="281075"/>
            <a:ext cx="949487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COMMUNITY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A8DD2A-D291-4A9B-BF6B-E0FD8B11ECC8}"/>
              </a:ext>
            </a:extLst>
          </p:cNvPr>
          <p:cNvSpPr txBox="1"/>
          <p:nvPr/>
        </p:nvSpPr>
        <p:spPr>
          <a:xfrm>
            <a:off x="-185246" y="2216852"/>
            <a:ext cx="210306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Hannah Bailey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Committee Chair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28399E-9FC6-4AF5-BEB5-3E00325BAFA2}"/>
              </a:ext>
            </a:extLst>
          </p:cNvPr>
          <p:cNvSpPr txBox="1"/>
          <p:nvPr/>
        </p:nvSpPr>
        <p:spPr>
          <a:xfrm>
            <a:off x="-276697" y="3810761"/>
            <a:ext cx="240431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Snit </a:t>
            </a:r>
            <a:r>
              <a:rPr lang="en-US" b="1" dirty="0" err="1">
                <a:solidFill>
                  <a:schemeClr val="accent1"/>
                </a:solidFill>
                <a:latin typeface="Montserrat" panose="00000500000000000000" pitchFamily="2" charset="0"/>
              </a:rPr>
              <a:t>Welde</a:t>
            </a:r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 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Committee Chair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2ACEDF-736D-4640-B4AE-A3055B58E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333" y="3214425"/>
            <a:ext cx="2145708" cy="1609281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D5EF766-AE0C-4646-87AA-D42464FC963B}"/>
              </a:ext>
            </a:extLst>
          </p:cNvPr>
          <p:cNvSpPr txBox="1"/>
          <p:nvPr/>
        </p:nvSpPr>
        <p:spPr>
          <a:xfrm>
            <a:off x="1863582" y="953663"/>
            <a:ext cx="4566955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Food items can be brought in from </a:t>
            </a:r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</a:rPr>
              <a:t>November 7</a:t>
            </a:r>
            <a:r>
              <a:rPr lang="en-US" sz="1600" b="1" baseline="30000" dirty="0">
                <a:solidFill>
                  <a:schemeClr val="accent3"/>
                </a:solidFill>
                <a:latin typeface="Montserrat" panose="00000500000000000000" pitchFamily="2" charset="0"/>
              </a:rPr>
              <a:t>th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 to </a:t>
            </a:r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</a:rPr>
              <a:t>November 15</a:t>
            </a:r>
            <a:r>
              <a:rPr lang="en-US" sz="1600" b="1" baseline="30000" dirty="0">
                <a:solidFill>
                  <a:schemeClr val="accent3"/>
                </a:solidFill>
                <a:latin typeface="Montserrat" panose="00000500000000000000" pitchFamily="2" charset="0"/>
              </a:rPr>
              <a:t>th</a:t>
            </a:r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</a:rPr>
              <a:t> </a:t>
            </a: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We will need </a:t>
            </a:r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</a:rPr>
              <a:t>8-10 volunteers 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every morning to help collect cans. A sign-up genius link will be sent out via remind during the week of October 31</a:t>
            </a:r>
            <a:r>
              <a:rPr lang="en-US" sz="1600" b="1" baseline="30000" dirty="0">
                <a:solidFill>
                  <a:schemeClr val="accent1"/>
                </a:solidFill>
                <a:latin typeface="Montserrat" panose="00000500000000000000" pitchFamily="2" charset="0"/>
              </a:rPr>
              <a:t>st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 </a:t>
            </a: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Every NHS member is </a:t>
            </a:r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</a:rPr>
              <a:t>required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 to bring in </a:t>
            </a:r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</a:rPr>
              <a:t>two cans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. You will receive a paper at the November 3</a:t>
            </a:r>
            <a:r>
              <a:rPr lang="en-US" sz="1600" b="1" baseline="30000" dirty="0">
                <a:solidFill>
                  <a:schemeClr val="accent1"/>
                </a:solidFill>
                <a:latin typeface="Montserrat" panose="00000500000000000000" pitchFamily="2" charset="0"/>
              </a:rPr>
              <a:t>rd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 meeting that your first period teacher will need to sign to verify that you brought in your two cans.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9336B3-B171-43A5-AEB9-75B2D00F5575}"/>
              </a:ext>
            </a:extLst>
          </p:cNvPr>
          <p:cNvSpPr txBox="1"/>
          <p:nvPr/>
        </p:nvSpPr>
        <p:spPr>
          <a:xfrm>
            <a:off x="6396996" y="1501841"/>
            <a:ext cx="263238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For every five </a:t>
            </a:r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</a:rPr>
              <a:t>additional 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cans</a:t>
            </a:r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</a:rPr>
              <a:t> 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you bring in, you will receive </a:t>
            </a:r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</a:rPr>
              <a:t>one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 in-club point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564354-E4F2-4658-9860-636EC76BF0FA}"/>
              </a:ext>
            </a:extLst>
          </p:cNvPr>
          <p:cNvSpPr txBox="1"/>
          <p:nvPr/>
        </p:nvSpPr>
        <p:spPr>
          <a:xfrm>
            <a:off x="1917817" y="953663"/>
            <a:ext cx="68682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Montserrat" panose="00000500000000000000" pitchFamily="2" charset="0"/>
              </a:rPr>
              <a:t>November Food Drive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15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" name="Google Shape;4782;p59"/>
          <p:cNvSpPr txBox="1">
            <a:spLocks noGrp="1"/>
          </p:cNvSpPr>
          <p:nvPr>
            <p:ph type="title"/>
          </p:nvPr>
        </p:nvSpPr>
        <p:spPr>
          <a:xfrm>
            <a:off x="-170122" y="281075"/>
            <a:ext cx="949487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TEACHER APPRECIATION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A8DD2A-D291-4A9B-BF6B-E0FD8B11ECC8}"/>
              </a:ext>
            </a:extLst>
          </p:cNvPr>
          <p:cNvSpPr txBox="1"/>
          <p:nvPr/>
        </p:nvSpPr>
        <p:spPr>
          <a:xfrm>
            <a:off x="7538988" y="2749555"/>
            <a:ext cx="1605011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Allie Riggs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Committee Chair</a:t>
            </a:r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28399E-9FC6-4AF5-BEB5-3E00325BAFA2}"/>
              </a:ext>
            </a:extLst>
          </p:cNvPr>
          <p:cNvSpPr txBox="1"/>
          <p:nvPr/>
        </p:nvSpPr>
        <p:spPr>
          <a:xfrm>
            <a:off x="7538988" y="4089172"/>
            <a:ext cx="1605012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Ashlynn Stout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Committee Chair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821B19-1CFF-4084-9B9F-11E2362D0761}"/>
              </a:ext>
            </a:extLst>
          </p:cNvPr>
          <p:cNvSpPr txBox="1"/>
          <p:nvPr/>
        </p:nvSpPr>
        <p:spPr>
          <a:xfrm>
            <a:off x="342745" y="1084607"/>
            <a:ext cx="6118520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</a:rPr>
              <a:t>Soda cans will be collected up until </a:t>
            </a:r>
          </a:p>
          <a:p>
            <a:pPr algn="ctr"/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</a:rPr>
              <a:t>Friday, September 30</a:t>
            </a:r>
            <a:r>
              <a:rPr lang="en-US" sz="1600" b="1" baseline="30000" dirty="0">
                <a:solidFill>
                  <a:schemeClr val="accent3"/>
                </a:solidFill>
                <a:latin typeface="Montserrat" panose="00000500000000000000" pitchFamily="2" charset="0"/>
              </a:rPr>
              <a:t>th</a:t>
            </a:r>
            <a:endParaRPr lang="en-US" sz="1600" b="1" dirty="0">
              <a:solidFill>
                <a:schemeClr val="accent3"/>
              </a:solidFill>
              <a:latin typeface="Montserrat" panose="00000500000000000000" pitchFamily="2" charset="0"/>
            </a:endParaRP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We are asking for donations of soda cans and coolers (coolers will be returned before fall break)</a:t>
            </a: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For every six cans of soda you bring in, you can earn one in-club point. One cooler is worth one in-club point. You can earn </a:t>
            </a:r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up to two points 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from this event. </a:t>
            </a: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Make sure to write your </a:t>
            </a:r>
            <a:r>
              <a:rPr lang="en-US" sz="1600" b="1" dirty="0">
                <a:solidFill>
                  <a:schemeClr val="accent3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first and last name 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somewhere on the soda pack or cooler</a:t>
            </a: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pPr algn="ctr"/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Please drop off all cans and coolers in </a:t>
            </a:r>
            <a:r>
              <a:rPr lang="en-US" sz="1600" b="1" dirty="0" err="1">
                <a:solidFill>
                  <a:schemeClr val="accent1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Mrs.Walter’s</a:t>
            </a:r>
            <a:r>
              <a:rPr lang="en-US" sz="1600" b="1" dirty="0">
                <a:solidFill>
                  <a:schemeClr val="accent1"/>
                </a:solidFill>
                <a:latin typeface="Montserrat" panose="00000500000000000000" pitchFamily="2" charset="0"/>
                <a:sym typeface="Wingdings" panose="05000000000000000000" pitchFamily="2" charset="2"/>
              </a:rPr>
              <a:t> room (SA 301)</a:t>
            </a: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pPr algn="ctr"/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342CE6-6034-4639-A836-52484A077AEA}"/>
              </a:ext>
            </a:extLst>
          </p:cNvPr>
          <p:cNvSpPr txBox="1"/>
          <p:nvPr/>
        </p:nvSpPr>
        <p:spPr>
          <a:xfrm>
            <a:off x="7463677" y="1409939"/>
            <a:ext cx="1755634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Sydney </a:t>
            </a:r>
            <a:r>
              <a:rPr lang="en-US" b="1" dirty="0" err="1">
                <a:solidFill>
                  <a:schemeClr val="accent1"/>
                </a:solidFill>
                <a:latin typeface="Montserrat" panose="00000500000000000000" pitchFamily="2" charset="0"/>
              </a:rPr>
              <a:t>Parpart</a:t>
            </a:r>
            <a:endParaRPr lang="en-US" b="1" dirty="0">
              <a:solidFill>
                <a:schemeClr val="accent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b="1" dirty="0">
                <a:solidFill>
                  <a:schemeClr val="accent1"/>
                </a:solidFill>
                <a:latin typeface="Montserrat" panose="00000500000000000000" pitchFamily="2" charset="0"/>
              </a:rPr>
              <a:t>Committee Chair</a:t>
            </a:r>
            <a:endParaRPr lang="en-US" sz="1600" b="1" dirty="0">
              <a:solidFill>
                <a:schemeClr val="accent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FEB8AD-9FAC-45B7-B5FB-90690A01F05E}"/>
              </a:ext>
            </a:extLst>
          </p:cNvPr>
          <p:cNvSpPr txBox="1"/>
          <p:nvPr/>
        </p:nvSpPr>
        <p:spPr>
          <a:xfrm>
            <a:off x="107490" y="876344"/>
            <a:ext cx="6897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Montserrat" panose="00000500000000000000" pitchFamily="2" charset="0"/>
              </a:rPr>
              <a:t>Soda Can Drive</a:t>
            </a:r>
          </a:p>
        </p:txBody>
      </p:sp>
    </p:spTree>
    <p:extLst>
      <p:ext uri="{BB962C8B-B14F-4D97-AF65-F5344CB8AC3E}">
        <p14:creationId xmlns:p14="http://schemas.microsoft.com/office/powerpoint/2010/main" val="177708105"/>
      </p:ext>
    </p:extLst>
  </p:cSld>
  <p:clrMapOvr>
    <a:masterClrMapping/>
  </p:clrMapOvr>
</p:sld>
</file>

<file path=ppt/theme/theme1.xml><?xml version="1.0" encoding="utf-8"?>
<a:theme xmlns:a="http://schemas.openxmlformats.org/drawingml/2006/main" name="Livine Meeting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27316F"/>
      </a:accent1>
      <a:accent2>
        <a:srgbClr val="75C4C0"/>
      </a:accent2>
      <a:accent3>
        <a:srgbClr val="FFC800"/>
      </a:accent3>
      <a:accent4>
        <a:srgbClr val="595959"/>
      </a:accent4>
      <a:accent5>
        <a:srgbClr val="C2C2C2"/>
      </a:accent5>
      <a:accent6>
        <a:srgbClr val="F2F2F2"/>
      </a:accent6>
      <a:hlink>
        <a:srgbClr val="75C4C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675</Words>
  <Application>Microsoft Office PowerPoint</Application>
  <PresentationFormat>On-screen Show (16:9)</PresentationFormat>
  <Paragraphs>137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Montserrat</vt:lpstr>
      <vt:lpstr>Livine Meeting by Slidesgo</vt:lpstr>
      <vt:lpstr>WELCOME TO NHS</vt:lpstr>
      <vt:lpstr>WELCOME TO NHS!</vt:lpstr>
      <vt:lpstr>UPCOMING EVENTS</vt:lpstr>
      <vt:lpstr>SECRETARIES</vt:lpstr>
      <vt:lpstr>FUNDRAISING</vt:lpstr>
      <vt:lpstr>SOCIAL AND SPIRIT</vt:lpstr>
      <vt:lpstr>COMMUNITY</vt:lpstr>
      <vt:lpstr>TEACHER APPRECIATION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NHS</dc:title>
  <dc:creator>Natalie Beebe</dc:creator>
  <cp:lastModifiedBy>Natalie Beebe</cp:lastModifiedBy>
  <cp:revision>25</cp:revision>
  <dcterms:modified xsi:type="dcterms:W3CDTF">2022-09-26T17:04:07Z</dcterms:modified>
</cp:coreProperties>
</file>